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av" ContentType="audio/x-wav"/>
  <Default Extension="jpeg" ContentType="image/jpeg"/>
  <Default Extension="JPG" ContentType="image/.jp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6" r:id="rId6"/>
    <p:sldMasterId id="2147483708" r:id="rId7"/>
    <p:sldMasterId id="2147483720" r:id="rId8"/>
  </p:sldMasterIdLst>
  <p:notesMasterIdLst>
    <p:notesMasterId r:id="rId28"/>
  </p:notesMasterIdLst>
  <p:sldIdLst>
    <p:sldId id="388" r:id="rId9"/>
    <p:sldId id="378" r:id="rId10"/>
    <p:sldId id="377" r:id="rId11"/>
    <p:sldId id="376" r:id="rId12"/>
    <p:sldId id="379" r:id="rId13"/>
    <p:sldId id="443" r:id="rId14"/>
    <p:sldId id="370" r:id="rId15"/>
    <p:sldId id="371" r:id="rId16"/>
    <p:sldId id="410" r:id="rId17"/>
    <p:sldId id="422" r:id="rId18"/>
    <p:sldId id="472" r:id="rId19"/>
    <p:sldId id="500" r:id="rId20"/>
    <p:sldId id="509" r:id="rId21"/>
    <p:sldId id="488" r:id="rId22"/>
    <p:sldId id="510" r:id="rId23"/>
    <p:sldId id="264" r:id="rId24"/>
    <p:sldId id="382" r:id="rId25"/>
    <p:sldId id="380" r:id="rId26"/>
    <p:sldId id="381" r:id="rId2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19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0" Type="http://schemas.openxmlformats.org/officeDocument/2006/relationships/slide" Target="slides/slide12.xml"/><Relationship Id="rId2" Type="http://schemas.openxmlformats.org/officeDocument/2006/relationships/theme" Target="theme/theme1.xml"/><Relationship Id="rId19" Type="http://schemas.openxmlformats.org/officeDocument/2006/relationships/slide" Target="slides/slide11.xml"/><Relationship Id="rId18" Type="http://schemas.openxmlformats.org/officeDocument/2006/relationships/slide" Target="slides/slide1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8674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0213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l" eaLnBrk="1" hangingPunct="1">
              <a:buFontTx/>
            </a:pPr>
            <a:endParaRPr lang="zh-CN" altLang="en-US" sz="1200">
              <a:latin typeface="Arial" panose="020B0604020202020204" pitchFamily="34" charset="0"/>
            </a:endParaRPr>
          </a:p>
        </p:txBody>
      </p:sp>
      <p:sp>
        <p:nvSpPr>
          <p:cNvPr id="28675" name="Rectangle 3"/>
          <p:cNvSpPr>
            <a:spLocks noGrp="1"/>
          </p:cNvSpPr>
          <p:nvPr>
            <p:ph type="dt" idx="2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endParaRPr lang="zh-CN" altLang="en-US" sz="1200"/>
          </a:p>
        </p:txBody>
      </p:sp>
      <p:sp>
        <p:nvSpPr>
          <p:cNvPr id="28676" name="Rectangle 4"/>
          <p:cNvSpPr>
            <a:spLocks noGrp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8677" name="Rectangle 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8678" name="Rectangle 6"/>
          <p:cNvSpPr>
            <a:spLocks noGrp="1"/>
          </p:cNvSpPr>
          <p:nvPr>
            <p:ph type="ftr" sz="quarter" idx="3"/>
          </p:nvPr>
        </p:nvSpPr>
        <p:spPr>
          <a:xfrm>
            <a:off x="0" y="8686800"/>
            <a:ext cx="2970213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l" eaLnBrk="1" hangingPunct="1"/>
            <a:endParaRPr lang="zh-CN" altLang="en-US" sz="1200"/>
          </a:p>
        </p:txBody>
      </p:sp>
      <p:sp>
        <p:nvSpPr>
          <p:cNvPr id="28679" name="Rectangle 7"/>
          <p:cNvSpPr>
            <a:spLocks noGrp="1"/>
          </p:cNvSpPr>
          <p:nvPr>
            <p:ph type="sldNum" sz="quarter" idx="4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8925" y="44450"/>
            <a:ext cx="2058988" cy="6081713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4450"/>
            <a:ext cx="6029325" cy="608171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8925" y="44450"/>
            <a:ext cx="2058988" cy="6081713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4450"/>
            <a:ext cx="6029325" cy="608171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8925" y="44450"/>
            <a:ext cx="2058988" cy="6081713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4450"/>
            <a:ext cx="6029325" cy="608171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8925" y="44450"/>
            <a:ext cx="2058988" cy="6081713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4450"/>
            <a:ext cx="6029325" cy="608171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0" hangingPunct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0" hangingPunct="0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0" hangingPunct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0" hangingPunct="0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0" hangingPunct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0" hangingPunct="0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0" hangingPunct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0" hangingPunct="0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0" hangingPunct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0" hangingPunct="0"/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0" hangingPunct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0" hangingPunct="0"/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0" hangingPunct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0" hangingPunct="0"/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0" hangingPunct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0" hangingPunct="0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0" hangingPunct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0" hangingPunct="0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0" hangingPunct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0" hangingPunct="0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0" hangingPunct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0" hangingPunct="0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0" hangingPunct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194" name="未知"/>
          <p:cNvSpPr/>
          <p:nvPr/>
        </p:nvSpPr>
        <p:spPr>
          <a:xfrm>
            <a:off x="20638" y="12700"/>
            <a:ext cx="8896350" cy="6780213"/>
          </a:xfr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8195" name="Group 8"/>
          <p:cNvGrpSpPr/>
          <p:nvPr/>
        </p:nvGrpSpPr>
        <p:grpSpPr>
          <a:xfrm>
            <a:off x="195263" y="234950"/>
            <a:ext cx="3787775" cy="1778000"/>
            <a:chOff x="0" y="0"/>
            <a:chExt cx="2386" cy="1120"/>
          </a:xfrm>
        </p:grpSpPr>
        <p:sp>
          <p:nvSpPr>
            <p:cNvPr id="8196" name="未知"/>
            <p:cNvSpPr/>
            <p:nvPr/>
          </p:nvSpPr>
          <p:spPr>
            <a:xfrm>
              <a:off x="54" y="29"/>
              <a:ext cx="2250" cy="1017"/>
            </a:xfr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197" name="未知"/>
            <p:cNvSpPr/>
            <p:nvPr/>
          </p:nvSpPr>
          <p:spPr>
            <a:xfrm>
              <a:off x="43" y="113"/>
              <a:ext cx="2244" cy="1007"/>
            </a:xfr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198" name="未知"/>
            <p:cNvSpPr/>
            <p:nvPr/>
          </p:nvSpPr>
          <p:spPr>
            <a:xfrm>
              <a:off x="351" y="196"/>
              <a:ext cx="1488" cy="919"/>
            </a:xfr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8199" name="Group 12"/>
            <p:cNvGrpSpPr/>
            <p:nvPr/>
          </p:nvGrpSpPr>
          <p:grpSpPr>
            <a:xfrm>
              <a:off x="0" y="0"/>
              <a:ext cx="2386" cy="1081"/>
              <a:chOff x="0" y="0"/>
              <a:chExt cx="2386" cy="1081"/>
            </a:xfrm>
          </p:grpSpPr>
          <p:sp>
            <p:nvSpPr>
              <p:cNvPr id="8200" name="未知"/>
              <p:cNvSpPr/>
              <p:nvPr/>
            </p:nvSpPr>
            <p:spPr>
              <a:xfrm>
                <a:off x="1882" y="786"/>
                <a:ext cx="212" cy="214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01" name="未知"/>
              <p:cNvSpPr/>
              <p:nvPr/>
            </p:nvSpPr>
            <p:spPr>
              <a:xfrm>
                <a:off x="0" y="0"/>
                <a:ext cx="2386" cy="1081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02" name="未知"/>
              <p:cNvSpPr/>
              <p:nvPr/>
            </p:nvSpPr>
            <p:spPr>
              <a:xfrm>
                <a:off x="201" y="10"/>
                <a:ext cx="1686" cy="614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03" name="未知"/>
              <p:cNvSpPr/>
              <p:nvPr/>
            </p:nvSpPr>
            <p:spPr>
              <a:xfrm>
                <a:off x="286" y="103"/>
                <a:ext cx="227" cy="410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04" name="未知"/>
              <p:cNvSpPr/>
              <p:nvPr/>
            </p:nvSpPr>
            <p:spPr>
              <a:xfrm>
                <a:off x="723" y="388"/>
                <a:ext cx="691" cy="364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pSp>
        <p:nvGrpSpPr>
          <p:cNvPr id="8205" name="Group 18"/>
          <p:cNvGrpSpPr/>
          <p:nvPr/>
        </p:nvGrpSpPr>
        <p:grpSpPr>
          <a:xfrm>
            <a:off x="7915275" y="4368800"/>
            <a:ext cx="742950" cy="1058863"/>
            <a:chOff x="0" y="0"/>
            <a:chExt cx="468" cy="667"/>
          </a:xfrm>
        </p:grpSpPr>
        <p:sp>
          <p:nvSpPr>
            <p:cNvPr id="8206" name="未知"/>
            <p:cNvSpPr/>
            <p:nvPr/>
          </p:nvSpPr>
          <p:spPr>
            <a:xfrm rot="7320000">
              <a:off x="-84" y="177"/>
              <a:ext cx="629" cy="293"/>
            </a:xfr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7" name="未知"/>
            <p:cNvSpPr/>
            <p:nvPr/>
          </p:nvSpPr>
          <p:spPr>
            <a:xfrm rot="7320000">
              <a:off x="-92" y="168"/>
              <a:ext cx="627" cy="290"/>
            </a:xfr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8" name="未知"/>
            <p:cNvSpPr/>
            <p:nvPr/>
          </p:nvSpPr>
          <p:spPr>
            <a:xfrm rot="7320000">
              <a:off x="7" y="152"/>
              <a:ext cx="416" cy="265"/>
            </a:xfr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8209" name="Group 22"/>
            <p:cNvGrpSpPr/>
            <p:nvPr/>
          </p:nvGrpSpPr>
          <p:grpSpPr>
            <a:xfrm>
              <a:off x="0" y="0"/>
              <a:ext cx="468" cy="667"/>
              <a:chOff x="0" y="0"/>
              <a:chExt cx="468" cy="667"/>
            </a:xfrm>
          </p:grpSpPr>
          <p:sp>
            <p:nvSpPr>
              <p:cNvPr id="8210" name="未知"/>
              <p:cNvSpPr/>
              <p:nvPr/>
            </p:nvSpPr>
            <p:spPr>
              <a:xfrm rot="7320000">
                <a:off x="1" y="431"/>
                <a:ext cx="59" cy="61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11" name="未知"/>
              <p:cNvSpPr/>
              <p:nvPr/>
            </p:nvSpPr>
            <p:spPr>
              <a:xfrm rot="7320000">
                <a:off x="-106" y="178"/>
                <a:ext cx="667" cy="311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12" name="未知"/>
              <p:cNvSpPr/>
              <p:nvPr/>
            </p:nvSpPr>
            <p:spPr>
              <a:xfrm rot="7320000">
                <a:off x="76" y="245"/>
                <a:ext cx="472" cy="176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13" name="未知"/>
              <p:cNvSpPr/>
              <p:nvPr/>
            </p:nvSpPr>
            <p:spPr>
              <a:xfrm rot="7320000">
                <a:off x="369" y="114"/>
                <a:ext cx="63" cy="118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214" name="未知"/>
              <p:cNvSpPr/>
              <p:nvPr/>
            </p:nvSpPr>
            <p:spPr>
              <a:xfrm rot="7320000">
                <a:off x="142" y="240"/>
                <a:ext cx="193" cy="104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8215" name="未知"/>
          <p:cNvSpPr/>
          <p:nvPr/>
        </p:nvSpPr>
        <p:spPr>
          <a:xfrm>
            <a:off x="901700" y="5054600"/>
            <a:ext cx="6807200" cy="728663"/>
          </a:xfrm>
          <a:noFill/>
          <a:ln w="76200" cap="flat" cmpd="sng">
            <a:solidFill>
              <a:schemeClr val="folHlink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8216" name="未知"/>
          <p:cNvSpPr/>
          <p:nvPr/>
        </p:nvSpPr>
        <p:spPr>
          <a:xfrm>
            <a:off x="4076700" y="1930400"/>
            <a:ext cx="889000" cy="381000"/>
          </a:xfrm>
          <a:noFill/>
          <a:ln w="114300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8217" name="Rectangle 7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zh-CN" altLang="en-US">
                <a:latin typeface="Comic Sans MS" panose="030F0702030302020204" pitchFamily="66" charset="0"/>
              </a:rPr>
            </a:fld>
            <a:endParaRPr lang="zh-CN" altLang="en-US">
              <a:latin typeface="Comic Sans MS" panose="030F0702030302020204" pitchFamily="66" charset="0"/>
            </a:endParaRPr>
          </a:p>
        </p:txBody>
      </p:sp>
      <p:sp>
        <p:nvSpPr>
          <p:cNvPr id="8220" name="Rectangle 5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fld id="{BB962C8B-B14F-4D97-AF65-F5344CB8AC3E}" type="datetime1">
              <a:rPr lang="zh-CN" altLang="en-US">
                <a:latin typeface="Comic Sans MS" panose="030F0702030302020204" pitchFamily="66" charset="0"/>
              </a:rPr>
            </a:fld>
            <a:endParaRPr lang="zh-CN" altLang="en-US">
              <a:latin typeface="Comic Sans MS" panose="030F0702030302020204" pitchFamily="66" charset="0"/>
            </a:endParaRPr>
          </a:p>
        </p:txBody>
      </p:sp>
      <p:sp>
        <p:nvSpPr>
          <p:cNvPr id="8221" name="Rectangle 6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en-US" altLang="zh-CN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828800"/>
            <a:ext cx="7696200" cy="3657600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313" y="44450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8925" y="44450"/>
            <a:ext cx="2058988" cy="6081713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4450"/>
            <a:ext cx="6029325" cy="608171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3" Type="http://schemas.openxmlformats.org/officeDocument/2006/relationships/theme" Target="../theme/theme4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3" Type="http://schemas.openxmlformats.org/officeDocument/2006/relationships/theme" Target="../theme/theme6.xml"/><Relationship Id="rId12" Type="http://schemas.openxmlformats.org/officeDocument/2006/relationships/audio" Target="../media/audio1.wav"/><Relationship Id="rId11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8.xml"/><Relationship Id="rId13" Type="http://schemas.openxmlformats.org/officeDocument/2006/relationships/theme" Target="../theme/theme7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6.xml"/><Relationship Id="rId1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/>
          <p:nvPr>
            <p:ph type="title"/>
          </p:nvPr>
        </p:nvSpPr>
        <p:spPr>
          <a:xfrm>
            <a:off x="468313" y="44450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l">
              <a:defRPr sz="1400"/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1029" name="Rectangle 5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1030" name="Rectangle 6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/>
          <p:nvPr>
            <p:ph type="title"/>
          </p:nvPr>
        </p:nvSpPr>
        <p:spPr>
          <a:xfrm>
            <a:off x="468313" y="44450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Rectangle 3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52" name="Rectangle 4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l">
              <a:defRPr sz="1400"/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2053" name="Rectangle 5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2054" name="Rectangle 6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/>
          <p:nvPr>
            <p:ph type="title"/>
          </p:nvPr>
        </p:nvSpPr>
        <p:spPr>
          <a:xfrm>
            <a:off x="468313" y="44450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5" name="Rectangle 3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6" name="Rectangle 4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l">
              <a:defRPr sz="1400"/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3077" name="Rectangle 5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3078" name="Rectangle 6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/>
          <p:nvPr>
            <p:ph type="title"/>
          </p:nvPr>
        </p:nvSpPr>
        <p:spPr>
          <a:xfrm>
            <a:off x="468313" y="44450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099" name="Rectangle 3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100" name="Rectangle 4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l">
              <a:defRPr sz="1400"/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4101" name="Rectangle 5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4102" name="Rectangle 6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512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12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0" hangingPunct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12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0" hangingPunct="0"/>
            <a:endParaRPr lang="en-US" altLang="zh-CN"/>
          </a:p>
        </p:txBody>
      </p:sp>
      <p:sp>
        <p:nvSpPr>
          <p:cNvPr id="512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0" hangingPunct="0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146" name="未知"/>
          <p:cNvSpPr/>
          <p:nvPr/>
        </p:nvSpPr>
        <p:spPr>
          <a:xfrm rot="18420000">
            <a:off x="7777163" y="-14287"/>
            <a:ext cx="1162050" cy="2084387"/>
          </a:xfrm>
          <a:solidFill>
            <a:srgbClr val="FFFFF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6147" name="Rectangle 3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6148" name="Rectangle 4"/>
          <p:cNvSpPr>
            <a:spLocks noGrp="1"/>
          </p:cNvSpPr>
          <p:nvPr>
            <p:ph type="body" idx="1"/>
          </p:nvPr>
        </p:nvSpPr>
        <p:spPr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149" name="Rectangle 5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>
                <a:latin typeface="Comic Sans MS" panose="030F0702030302020204" pitchFamily="66" charset="0"/>
              </a:defRPr>
            </a:lvl1pPr>
          </a:lstStyle>
          <a:p>
            <a:pPr lvl="0" eaLnBrk="1" hangingPunct="1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150" name="Rectangle 6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>
                <a:latin typeface="Comic Sans MS" panose="030F0702030302020204" pitchFamily="66" charset="0"/>
              </a:defRPr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6151" name="Rectangle 7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>
                <a:latin typeface="Comic Sans MS" panose="030F0702030302020204" pitchFamily="66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6152" name="未知"/>
          <p:cNvSpPr/>
          <p:nvPr/>
        </p:nvSpPr>
        <p:spPr>
          <a:xfrm rot="18420000">
            <a:off x="7864475" y="23813"/>
            <a:ext cx="1165225" cy="2097087"/>
          </a:xfrm>
          <a:solidFill>
            <a:schemeClr val="folHlink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6153" name="未知"/>
          <p:cNvSpPr/>
          <p:nvPr/>
        </p:nvSpPr>
        <p:spPr>
          <a:xfrm rot="18420000">
            <a:off x="7831138" y="192088"/>
            <a:ext cx="1025525" cy="1571625"/>
          </a:xfrm>
          <a:solidFill>
            <a:schemeClr val="bg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6154" name="Group 10"/>
          <p:cNvGrpSpPr/>
          <p:nvPr/>
        </p:nvGrpSpPr>
        <p:grpSpPr>
          <a:xfrm>
            <a:off x="7938" y="5540375"/>
            <a:ext cx="1784350" cy="1246188"/>
            <a:chOff x="0" y="0"/>
            <a:chExt cx="1124" cy="785"/>
          </a:xfrm>
        </p:grpSpPr>
        <p:sp>
          <p:nvSpPr>
            <p:cNvPr id="6155" name="未知"/>
            <p:cNvSpPr/>
            <p:nvPr/>
          </p:nvSpPr>
          <p:spPr>
            <a:xfrm>
              <a:off x="19" y="15"/>
              <a:ext cx="1089" cy="649"/>
            </a:xfr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6" name="未知"/>
            <p:cNvSpPr/>
            <p:nvPr/>
          </p:nvSpPr>
          <p:spPr>
            <a:xfrm>
              <a:off x="1017" y="92"/>
              <a:ext cx="71" cy="129"/>
            </a:xfr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7" name="未知"/>
            <p:cNvSpPr/>
            <p:nvPr/>
          </p:nvSpPr>
          <p:spPr>
            <a:xfrm>
              <a:off x="15" y="284"/>
              <a:ext cx="792" cy="410"/>
            </a:xfr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8" name="未知"/>
            <p:cNvSpPr/>
            <p:nvPr/>
          </p:nvSpPr>
          <p:spPr>
            <a:xfrm>
              <a:off x="124" y="318"/>
              <a:ext cx="525" cy="374"/>
            </a:xfr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9" name="未知"/>
            <p:cNvSpPr/>
            <p:nvPr/>
          </p:nvSpPr>
          <p:spPr>
            <a:xfrm>
              <a:off x="480" y="42"/>
              <a:ext cx="135" cy="121"/>
            </a:xfrm>
            <a:solidFill>
              <a:schemeClr val="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0" name="未知"/>
            <p:cNvSpPr/>
            <p:nvPr/>
          </p:nvSpPr>
          <p:spPr>
            <a:xfrm>
              <a:off x="636" y="673"/>
              <a:ext cx="76" cy="112"/>
            </a:xfrm>
            <a:solidFill>
              <a:schemeClr val="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1" name="未知"/>
            <p:cNvSpPr/>
            <p:nvPr/>
          </p:nvSpPr>
          <p:spPr>
            <a:xfrm>
              <a:off x="499" y="117"/>
              <a:ext cx="193" cy="383"/>
            </a:xfr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2" name="未知"/>
            <p:cNvSpPr/>
            <p:nvPr/>
          </p:nvSpPr>
          <p:spPr>
            <a:xfrm>
              <a:off x="663" y="100"/>
              <a:ext cx="364" cy="174"/>
            </a:xfr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63" name="未知"/>
            <p:cNvSpPr/>
            <p:nvPr/>
          </p:nvSpPr>
          <p:spPr>
            <a:xfrm>
              <a:off x="342" y="203"/>
              <a:ext cx="156" cy="67"/>
            </a:xfr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6164" name="Group 20"/>
            <p:cNvGrpSpPr/>
            <p:nvPr/>
          </p:nvGrpSpPr>
          <p:grpSpPr>
            <a:xfrm>
              <a:off x="0" y="0"/>
              <a:ext cx="1124" cy="780"/>
              <a:chOff x="0" y="0"/>
              <a:chExt cx="1124" cy="780"/>
            </a:xfrm>
          </p:grpSpPr>
          <p:grpSp>
            <p:nvGrpSpPr>
              <p:cNvPr id="6165" name="Group 21"/>
              <p:cNvGrpSpPr/>
              <p:nvPr/>
            </p:nvGrpSpPr>
            <p:grpSpPr>
              <a:xfrm>
                <a:off x="494" y="72"/>
                <a:ext cx="548" cy="708"/>
                <a:chOff x="0" y="0"/>
                <a:chExt cx="548" cy="708"/>
              </a:xfrm>
            </p:grpSpPr>
            <p:sp>
              <p:nvSpPr>
                <p:cNvPr id="6166" name="未知"/>
                <p:cNvSpPr/>
                <p:nvPr/>
              </p:nvSpPr>
              <p:spPr>
                <a:xfrm>
                  <a:off x="0" y="25"/>
                  <a:ext cx="157" cy="87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6167" name="未知"/>
                <p:cNvSpPr/>
                <p:nvPr/>
              </p:nvSpPr>
              <p:spPr>
                <a:xfrm>
                  <a:off x="137" y="575"/>
                  <a:ext cx="115" cy="133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6168" name="未知"/>
                <p:cNvSpPr/>
                <p:nvPr/>
              </p:nvSpPr>
              <p:spPr>
                <a:xfrm>
                  <a:off x="505" y="0"/>
                  <a:ext cx="43" cy="117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6169" name="未知"/>
              <p:cNvSpPr/>
              <p:nvPr/>
            </p:nvSpPr>
            <p:spPr>
              <a:xfrm>
                <a:off x="71" y="242"/>
                <a:ext cx="595" cy="250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170" name="未知"/>
              <p:cNvSpPr/>
              <p:nvPr/>
            </p:nvSpPr>
            <p:spPr>
              <a:xfrm>
                <a:off x="255" y="396"/>
                <a:ext cx="244" cy="148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171" name="未知"/>
              <p:cNvSpPr/>
              <p:nvPr/>
            </p:nvSpPr>
            <p:spPr>
              <a:xfrm>
                <a:off x="560" y="190"/>
                <a:ext cx="107" cy="238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6172" name="Group 28"/>
              <p:cNvGrpSpPr/>
              <p:nvPr/>
            </p:nvGrpSpPr>
            <p:grpSpPr>
              <a:xfrm>
                <a:off x="0" y="0"/>
                <a:ext cx="1124" cy="678"/>
                <a:chOff x="0" y="0"/>
                <a:chExt cx="1124" cy="678"/>
              </a:xfrm>
            </p:grpSpPr>
            <p:sp>
              <p:nvSpPr>
                <p:cNvPr id="6173" name="未知"/>
                <p:cNvSpPr/>
                <p:nvPr/>
              </p:nvSpPr>
              <p:spPr>
                <a:xfrm>
                  <a:off x="664" y="558"/>
                  <a:ext cx="75" cy="87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6174" name="未知"/>
                <p:cNvSpPr/>
                <p:nvPr/>
              </p:nvSpPr>
              <p:spPr>
                <a:xfrm>
                  <a:off x="0" y="238"/>
                  <a:ext cx="842" cy="440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6175" name="未知"/>
                <p:cNvSpPr/>
                <p:nvPr/>
              </p:nvSpPr>
              <p:spPr>
                <a:xfrm>
                  <a:off x="101" y="280"/>
                  <a:ext cx="80" cy="167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6176" name="未知"/>
                <p:cNvSpPr/>
                <p:nvPr/>
              </p:nvSpPr>
              <p:spPr>
                <a:xfrm>
                  <a:off x="444" y="0"/>
                  <a:ext cx="322" cy="594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6177" name="未知"/>
                <p:cNvSpPr/>
                <p:nvPr/>
              </p:nvSpPr>
              <p:spPr>
                <a:xfrm>
                  <a:off x="573" y="160"/>
                  <a:ext cx="96" cy="252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6178" name="未知"/>
                <p:cNvSpPr/>
                <p:nvPr/>
              </p:nvSpPr>
              <p:spPr>
                <a:xfrm>
                  <a:off x="323" y="140"/>
                  <a:ext cx="195" cy="135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6179" name="未知"/>
                <p:cNvSpPr/>
                <p:nvPr/>
              </p:nvSpPr>
              <p:spPr>
                <a:xfrm>
                  <a:off x="653" y="48"/>
                  <a:ext cx="471" cy="212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6180" name="未知"/>
                <p:cNvSpPr/>
                <p:nvPr/>
              </p:nvSpPr>
              <p:spPr>
                <a:xfrm>
                  <a:off x="712" y="116"/>
                  <a:ext cx="245" cy="86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</p:grpSp>
      <p:grpSp>
        <p:nvGrpSpPr>
          <p:cNvPr id="6181" name="Group 37"/>
          <p:cNvGrpSpPr/>
          <p:nvPr/>
        </p:nvGrpSpPr>
        <p:grpSpPr>
          <a:xfrm>
            <a:off x="8680450" y="2116138"/>
            <a:ext cx="385763" cy="4308475"/>
            <a:chOff x="0" y="0"/>
            <a:chExt cx="243" cy="2714"/>
          </a:xfrm>
        </p:grpSpPr>
        <p:sp>
          <p:nvSpPr>
            <p:cNvPr id="6182" name="未知"/>
            <p:cNvSpPr/>
            <p:nvPr/>
          </p:nvSpPr>
          <p:spPr>
            <a:xfrm flipH="1">
              <a:off x="0" y="1287"/>
              <a:ext cx="205" cy="1427"/>
            </a:xfr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83" name="未知"/>
            <p:cNvSpPr/>
            <p:nvPr/>
          </p:nvSpPr>
          <p:spPr>
            <a:xfrm flipH="1">
              <a:off x="38" y="0"/>
              <a:ext cx="205" cy="1633"/>
            </a:xfr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6184" name="Group 40"/>
          <p:cNvGrpSpPr/>
          <p:nvPr/>
        </p:nvGrpSpPr>
        <p:grpSpPr>
          <a:xfrm>
            <a:off x="7318375" y="90488"/>
            <a:ext cx="2133600" cy="1911350"/>
            <a:chOff x="0" y="0"/>
            <a:chExt cx="1344" cy="1204"/>
          </a:xfrm>
        </p:grpSpPr>
        <p:grpSp>
          <p:nvGrpSpPr>
            <p:cNvPr id="6185" name="Group 41"/>
            <p:cNvGrpSpPr/>
            <p:nvPr/>
          </p:nvGrpSpPr>
          <p:grpSpPr>
            <a:xfrm>
              <a:off x="0" y="0"/>
              <a:ext cx="1344" cy="1204"/>
              <a:chOff x="0" y="0"/>
              <a:chExt cx="1344" cy="1204"/>
            </a:xfrm>
          </p:grpSpPr>
          <p:sp>
            <p:nvSpPr>
              <p:cNvPr id="6186" name="未知"/>
              <p:cNvSpPr/>
              <p:nvPr/>
            </p:nvSpPr>
            <p:spPr>
              <a:xfrm rot="18420000">
                <a:off x="820" y="1029"/>
                <a:ext cx="62" cy="288"/>
              </a:xfr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6187" name="Group 43"/>
              <p:cNvGrpSpPr/>
              <p:nvPr/>
            </p:nvGrpSpPr>
            <p:grpSpPr>
              <a:xfrm>
                <a:off x="0" y="0"/>
                <a:ext cx="1344" cy="985"/>
                <a:chOff x="0" y="0"/>
                <a:chExt cx="1344" cy="985"/>
              </a:xfrm>
            </p:grpSpPr>
            <p:sp>
              <p:nvSpPr>
                <p:cNvPr id="6188" name="未知"/>
                <p:cNvSpPr/>
                <p:nvPr/>
              </p:nvSpPr>
              <p:spPr>
                <a:xfrm rot="18420000">
                  <a:off x="349" y="14"/>
                  <a:ext cx="153" cy="125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6189" name="未知"/>
                <p:cNvSpPr/>
                <p:nvPr/>
              </p:nvSpPr>
              <p:spPr>
                <a:xfrm rot="18420000">
                  <a:off x="430" y="267"/>
                  <a:ext cx="269" cy="438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6190" name="未知"/>
                <p:cNvSpPr/>
                <p:nvPr/>
              </p:nvSpPr>
              <p:spPr>
                <a:xfrm rot="18420000">
                  <a:off x="241" y="117"/>
                  <a:ext cx="505" cy="898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6191" name="未知"/>
                <p:cNvSpPr/>
                <p:nvPr/>
              </p:nvSpPr>
              <p:spPr>
                <a:xfrm rot="18420000">
                  <a:off x="293" y="-76"/>
                  <a:ext cx="758" cy="1344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6192" name="未知"/>
                <p:cNvSpPr/>
                <p:nvPr/>
              </p:nvSpPr>
              <p:spPr>
                <a:xfrm rot="18420000">
                  <a:off x="680" y="833"/>
                  <a:ext cx="169" cy="122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6193" name="未知"/>
                <p:cNvSpPr/>
                <p:nvPr/>
              </p:nvSpPr>
              <p:spPr>
                <a:xfrm rot="18420000">
                  <a:off x="635" y="742"/>
                  <a:ext cx="181" cy="144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6194" name="未知"/>
                <p:cNvSpPr/>
                <p:nvPr/>
              </p:nvSpPr>
              <p:spPr>
                <a:xfrm rot="18420000">
                  <a:off x="368" y="146"/>
                  <a:ext cx="181" cy="147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6195" name="未知"/>
                <p:cNvSpPr/>
                <p:nvPr/>
              </p:nvSpPr>
              <p:spPr>
                <a:xfrm rot="18420000">
                  <a:off x="331" y="77"/>
                  <a:ext cx="179" cy="138"/>
                </a:xfr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cxnSp>
          <p:nvCxnSpPr>
            <p:cNvPr id="6196" name="Line 52"/>
            <p:cNvCxnSpPr/>
            <p:nvPr/>
          </p:nvCxnSpPr>
          <p:spPr>
            <a:xfrm>
              <a:off x="260" y="27"/>
              <a:ext cx="42" cy="96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cxn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sndAc>
      <p:stSnd>
        <p:snd r:embed="rId12" name="chimes.wav"/>
      </p:stSnd>
    </p:sndAc>
  </p:transition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Comic Sans MS" panose="030F0702030302020204" pitchFamily="66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170" name="Rectangle 2"/>
          <p:cNvSpPr/>
          <p:nvPr>
            <p:ph type="title"/>
          </p:nvPr>
        </p:nvSpPr>
        <p:spPr>
          <a:xfrm>
            <a:off x="468313" y="44450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171" name="Rectangle 3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172" name="Rectangle 4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l">
              <a:defRPr sz="1400"/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7173" name="Rectangle 5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1" hangingPunct="1"/>
            <a:endParaRPr lang="zh-CN" altLang="en-US"/>
          </a:p>
        </p:txBody>
      </p:sp>
      <p:sp>
        <p:nvSpPr>
          <p:cNvPr id="7174" name="Rectangle 6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7.xml"/><Relationship Id="rId1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oleObject" Target="../embeddings/oleObject1.bin"/><Relationship Id="rId1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GIF"/><Relationship Id="rId1" Type="http://schemas.openxmlformats.org/officeDocument/2006/relationships/slide" Target="slide16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oleObject" Target="../embeddings/oleObject2.bin"/><Relationship Id="rId1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.GIF"/><Relationship Id="rId1" Type="http://schemas.openxmlformats.org/officeDocument/2006/relationships/slide" Target="slide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WordArt 2"/>
          <p:cNvSpPr/>
          <p:nvPr/>
        </p:nvSpPr>
        <p:spPr>
          <a:xfrm>
            <a:off x="755650" y="1773238"/>
            <a:ext cx="7200900" cy="2808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8000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5000"/>
                    </a:srgbClr>
                  </a:outerShdw>
                </a:effectLst>
                <a:latin typeface="楷体_GB2312" charset="0"/>
                <a:ea typeface="楷体_GB2312" charset="0"/>
              </a:rPr>
              <a:t>四边形的认识四边形的认识</a:t>
            </a:r>
            <a:endParaRPr lang="zh-CN" altLang="en-US" sz="80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5000"/>
                  </a:srgbClr>
                </a:outerShdw>
              </a:effectLst>
              <a:latin typeface="楷体_GB2312" charset="0"/>
              <a:ea typeface="楷体_GB2312" charset="0"/>
            </a:endParaRPr>
          </a:p>
        </p:txBody>
      </p:sp>
      <p:sp>
        <p:nvSpPr>
          <p:cNvPr id="9219" name="Text Box 3"/>
          <p:cNvSpPr/>
          <p:nvPr/>
        </p:nvSpPr>
        <p:spPr>
          <a:xfrm>
            <a:off x="4427538" y="5157788"/>
            <a:ext cx="3240087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800" b="1" u="sng">
                <a:solidFill>
                  <a:srgbClr val="0000FF"/>
                </a:solidFill>
                <a:ea typeface="楷体" panose="02010609060101010101" pitchFamily="49" charset="-122"/>
              </a:rPr>
              <a:t>龙潭实验：盛世丽</a:t>
            </a:r>
            <a:endParaRPr lang="zh-CN" altLang="en-US" sz="2800" b="1" u="sng">
              <a:solidFill>
                <a:srgbClr val="0000FF"/>
              </a:solidFill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WordArt 2"/>
          <p:cNvSpPr>
            <a:spLocks noTextEdit="1"/>
          </p:cNvSpPr>
          <p:nvPr/>
        </p:nvSpPr>
        <p:spPr>
          <a:xfrm>
            <a:off x="468313" y="2636838"/>
            <a:ext cx="82804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35921" dir="2699999" sy="50000" kx="2115830" algn="bl" rotWithShape="0">
                    <a:srgbClr val="C0C0C0">
                      <a:alpha val="75000"/>
                    </a:srgbClr>
                  </a:outerShdw>
                </a:effectLst>
                <a:latin typeface="华文行楷" panose="02010800040101010101" charset="-122"/>
                <a:ea typeface="华文行楷" panose="02010800040101010101" charset="-122"/>
              </a:rPr>
              <a:t>生活中哪些物体的表面是四边形？生活中哪些物体的表面是四边形？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35921" dir="2699999" sy="50000" kx="2115830" algn="bl" rotWithShape="0">
                  <a:srgbClr val="C0C0C0">
                    <a:alpha val="75000"/>
                  </a:srgbClr>
                </a:outerShdw>
              </a:effectLst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18435" name="WordArt 3"/>
          <p:cNvSpPr>
            <a:spLocks noTextEdit="1"/>
          </p:cNvSpPr>
          <p:nvPr/>
        </p:nvSpPr>
        <p:spPr>
          <a:xfrm>
            <a:off x="900113" y="333375"/>
            <a:ext cx="2735262" cy="16557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5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想一想想一想</a:t>
            </a:r>
            <a:endParaRPr lang="zh-CN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5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436" name="Oval 4"/>
          <p:cNvSpPr/>
          <p:nvPr/>
        </p:nvSpPr>
        <p:spPr>
          <a:xfrm>
            <a:off x="5219700" y="4148138"/>
            <a:ext cx="144463" cy="144462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18437" name="Oval 6"/>
          <p:cNvSpPr/>
          <p:nvPr/>
        </p:nvSpPr>
        <p:spPr>
          <a:xfrm>
            <a:off x="5795963" y="4148138"/>
            <a:ext cx="144462" cy="144462"/>
          </a:xfrm>
          <a:prstGeom prst="ellipse">
            <a:avLst/>
          </a:prstGeom>
          <a:solidFill>
            <a:schemeClr val="tx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9458" name="AutoShape 2">
            <a:hlinkClick r:id="" action="ppaction://hlinkshowjump?jump=nextslide"/>
          </p:cNvPr>
          <p:cNvSpPr/>
          <p:nvPr/>
        </p:nvSpPr>
        <p:spPr>
          <a:xfrm>
            <a:off x="8763000" y="6172200"/>
            <a:ext cx="381000" cy="685800"/>
          </a:xfrm>
          <a:prstGeom prst="actionButtonForwardNext">
            <a:avLst/>
          </a:prstGeom>
          <a:solidFill>
            <a:srgbClr val="FFFFFF">
              <a:alpha val="50195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pic>
        <p:nvPicPr>
          <p:cNvPr id="19459" name="Picture 42" descr="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3716338"/>
            <a:ext cx="1782763" cy="215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0" name="Picture 43" descr="ta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488" y="4076700"/>
            <a:ext cx="719137" cy="719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1" name="Text Box 5"/>
          <p:cNvSpPr/>
          <p:nvPr/>
        </p:nvSpPr>
        <p:spPr>
          <a:xfrm>
            <a:off x="828675" y="2133600"/>
            <a:ext cx="7726363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5400" b="1" i="1">
                <a:solidFill>
                  <a:srgbClr val="FF0000"/>
                </a:solidFill>
              </a:rPr>
              <a:t>请自己动手画一个四边形</a:t>
            </a:r>
            <a:endParaRPr lang="zh-CN" altLang="en-US" sz="5400" b="1" i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zoom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0" y="188913"/>
            <a:ext cx="8686800" cy="1084262"/>
          </a:xfrm>
          <a:ln/>
        </p:spPr>
        <p:txBody>
          <a:bodyPr wrap="square" lIns="91440" tIns="45720" rIns="91440" bIns="45720" anchor="b" anchorCtr="0"/>
          <a:p>
            <a:pPr eaLnBrk="1" hangingPunct="1"/>
            <a:r>
              <a:rPr lang="zh-CN" altLang="en-US" sz="4000"/>
              <a:t>拿出纸和笔，将下面的图形分分类．</a:t>
            </a:r>
            <a:endParaRPr lang="zh-CN" altLang="en-US" sz="4000"/>
          </a:p>
        </p:txBody>
      </p:sp>
      <p:sp>
        <p:nvSpPr>
          <p:cNvPr id="20483" name="AutoShape 4"/>
          <p:cNvSpPr/>
          <p:nvPr/>
        </p:nvSpPr>
        <p:spPr>
          <a:xfrm rot="1920000">
            <a:off x="1835150" y="1916113"/>
            <a:ext cx="792163" cy="504825"/>
          </a:xfrm>
          <a:prstGeom prst="parallelogram">
            <a:avLst>
              <a:gd name="adj" fmla="val 39229"/>
            </a:avLst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4000">
                <a:ea typeface="华文新魏" panose="02010800040101010101" pitchFamily="2" charset="-122"/>
              </a:rPr>
              <a:t>⒉</a:t>
            </a:r>
            <a:endParaRPr lang="zh-CN" altLang="en-US" sz="4000">
              <a:ea typeface="华文新魏" panose="02010800040101010101" pitchFamily="2" charset="-122"/>
            </a:endParaRPr>
          </a:p>
        </p:txBody>
      </p:sp>
      <p:sp>
        <p:nvSpPr>
          <p:cNvPr id="20484" name="Rectangle 5"/>
          <p:cNvSpPr/>
          <p:nvPr/>
        </p:nvSpPr>
        <p:spPr>
          <a:xfrm>
            <a:off x="2843213" y="1484313"/>
            <a:ext cx="576262" cy="1154112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4000">
                <a:ea typeface="华文新魏" panose="02010800040101010101" pitchFamily="2" charset="-122"/>
              </a:rPr>
              <a:t>⒊</a:t>
            </a:r>
            <a:endParaRPr lang="zh-CN" altLang="en-US" sz="4000">
              <a:ea typeface="华文新魏" panose="02010800040101010101" pitchFamily="2" charset="-122"/>
            </a:endParaRPr>
          </a:p>
        </p:txBody>
      </p:sp>
      <p:sp>
        <p:nvSpPr>
          <p:cNvPr id="20485" name="Rectangle 6"/>
          <p:cNvSpPr/>
          <p:nvPr/>
        </p:nvSpPr>
        <p:spPr>
          <a:xfrm>
            <a:off x="3851275" y="1700213"/>
            <a:ext cx="720725" cy="792162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4000">
                <a:ea typeface="华文新魏" panose="02010800040101010101" pitchFamily="2" charset="-122"/>
              </a:rPr>
              <a:t>⒋</a:t>
            </a:r>
            <a:endParaRPr lang="zh-CN" altLang="en-US" sz="4000">
              <a:ea typeface="华文新魏" panose="02010800040101010101" pitchFamily="2" charset="-122"/>
            </a:endParaRPr>
          </a:p>
        </p:txBody>
      </p:sp>
      <p:sp>
        <p:nvSpPr>
          <p:cNvPr id="20486" name="AutoShape 7"/>
          <p:cNvSpPr/>
          <p:nvPr/>
        </p:nvSpPr>
        <p:spPr>
          <a:xfrm>
            <a:off x="6227763" y="1916113"/>
            <a:ext cx="1439862" cy="433387"/>
          </a:xfrm>
          <a:prstGeom prst="parallelogram">
            <a:avLst>
              <a:gd name="adj" fmla="val 83058"/>
            </a:avLst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4000">
                <a:ea typeface="华文新魏" panose="02010800040101010101" pitchFamily="2" charset="-122"/>
              </a:rPr>
              <a:t>⒍</a:t>
            </a:r>
            <a:endParaRPr lang="zh-CN" altLang="en-US" sz="4000">
              <a:ea typeface="华文新魏" panose="02010800040101010101" pitchFamily="2" charset="-122"/>
            </a:endParaRPr>
          </a:p>
        </p:txBody>
      </p:sp>
      <p:sp>
        <p:nvSpPr>
          <p:cNvPr id="20487" name="Rectangle 8"/>
          <p:cNvSpPr/>
          <p:nvPr/>
        </p:nvSpPr>
        <p:spPr>
          <a:xfrm>
            <a:off x="250825" y="1916113"/>
            <a:ext cx="1439863" cy="433387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4000">
                <a:ea typeface="华文新魏" panose="02010800040101010101" pitchFamily="2" charset="-122"/>
              </a:rPr>
              <a:t>⒈</a:t>
            </a:r>
            <a:endParaRPr lang="zh-CN" altLang="en-US" sz="4000">
              <a:ea typeface="华文新魏" panose="02010800040101010101" pitchFamily="2" charset="-122"/>
            </a:endParaRPr>
          </a:p>
        </p:txBody>
      </p:sp>
      <p:sp>
        <p:nvSpPr>
          <p:cNvPr id="20488" name="Rectangle 9"/>
          <p:cNvSpPr/>
          <p:nvPr/>
        </p:nvSpPr>
        <p:spPr>
          <a:xfrm>
            <a:off x="3851275" y="1700213"/>
            <a:ext cx="720725" cy="792162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4000">
                <a:ea typeface="华文新魏" panose="02010800040101010101" pitchFamily="2" charset="-122"/>
              </a:rPr>
              <a:t>⒋</a:t>
            </a:r>
            <a:endParaRPr lang="zh-CN" altLang="en-US" sz="4000">
              <a:ea typeface="华文新魏" panose="02010800040101010101" pitchFamily="2" charset="-122"/>
            </a:endParaRPr>
          </a:p>
        </p:txBody>
      </p:sp>
      <p:sp>
        <p:nvSpPr>
          <p:cNvPr id="20489" name="Rectangle 10"/>
          <p:cNvSpPr/>
          <p:nvPr/>
        </p:nvSpPr>
        <p:spPr>
          <a:xfrm>
            <a:off x="250825" y="1916113"/>
            <a:ext cx="1439863" cy="433387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4000">
                <a:ea typeface="华文新魏" panose="02010800040101010101" pitchFamily="2" charset="-122"/>
              </a:rPr>
              <a:t>⒈</a:t>
            </a:r>
            <a:endParaRPr lang="zh-CN" altLang="en-US" sz="4000">
              <a:ea typeface="华文新魏" panose="02010800040101010101" pitchFamily="2" charset="-122"/>
            </a:endParaRPr>
          </a:p>
        </p:txBody>
      </p:sp>
      <p:sp>
        <p:nvSpPr>
          <p:cNvPr id="20490" name="AutoShape 11"/>
          <p:cNvSpPr/>
          <p:nvPr/>
        </p:nvSpPr>
        <p:spPr>
          <a:xfrm rot="1920000">
            <a:off x="1835150" y="1916113"/>
            <a:ext cx="792163" cy="504825"/>
          </a:xfrm>
          <a:prstGeom prst="parallelogram">
            <a:avLst>
              <a:gd name="adj" fmla="val 39229"/>
            </a:avLst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4000">
                <a:ea typeface="华文新魏" panose="02010800040101010101" pitchFamily="2" charset="-122"/>
              </a:rPr>
              <a:t>⒉</a:t>
            </a:r>
            <a:endParaRPr lang="zh-CN" altLang="en-US" sz="4000">
              <a:ea typeface="华文新魏" panose="02010800040101010101" pitchFamily="2" charset="-122"/>
            </a:endParaRPr>
          </a:p>
        </p:txBody>
      </p:sp>
      <p:sp>
        <p:nvSpPr>
          <p:cNvPr id="20491" name="Rectangle 12"/>
          <p:cNvSpPr/>
          <p:nvPr/>
        </p:nvSpPr>
        <p:spPr>
          <a:xfrm>
            <a:off x="3851275" y="1700213"/>
            <a:ext cx="720725" cy="792162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4000">
                <a:ea typeface="华文新魏" panose="02010800040101010101" pitchFamily="2" charset="-122"/>
              </a:rPr>
              <a:t>⒋</a:t>
            </a:r>
            <a:endParaRPr lang="zh-CN" altLang="en-US" sz="4000">
              <a:ea typeface="华文新魏" panose="02010800040101010101" pitchFamily="2" charset="-122"/>
            </a:endParaRPr>
          </a:p>
        </p:txBody>
      </p:sp>
      <p:sp>
        <p:nvSpPr>
          <p:cNvPr id="20492" name="AutoShape 13"/>
          <p:cNvSpPr/>
          <p:nvPr/>
        </p:nvSpPr>
        <p:spPr>
          <a:xfrm rot="10620000">
            <a:off x="4859338" y="1484313"/>
            <a:ext cx="1152525" cy="1008062"/>
          </a:xfr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493" name="AutoShape 14"/>
          <p:cNvSpPr/>
          <p:nvPr/>
        </p:nvSpPr>
        <p:spPr>
          <a:xfrm>
            <a:off x="6227763" y="1916113"/>
            <a:ext cx="1439862" cy="433387"/>
          </a:xfrm>
          <a:prstGeom prst="parallelogram">
            <a:avLst>
              <a:gd name="adj" fmla="val 83058"/>
            </a:avLst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4000">
                <a:ea typeface="华文新魏" panose="02010800040101010101" pitchFamily="2" charset="-122"/>
              </a:rPr>
              <a:t>⒍</a:t>
            </a:r>
            <a:endParaRPr lang="zh-CN" altLang="en-US" sz="4000"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>
    <p:sndAc>
      <p:stSnd>
        <p:snd r:embed="rId1" name="chimes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Text Box 3"/>
          <p:cNvSpPr/>
          <p:nvPr/>
        </p:nvSpPr>
        <p:spPr>
          <a:xfrm>
            <a:off x="1979613" y="4005263"/>
            <a:ext cx="576262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/>
              <a:t>长            </a:t>
            </a:r>
            <a:endParaRPr lang="zh-CN" altLang="en-US"/>
          </a:p>
        </p:txBody>
      </p:sp>
      <p:sp>
        <p:nvSpPr>
          <p:cNvPr id="21507" name="Text Box 4"/>
          <p:cNvSpPr/>
          <p:nvPr/>
        </p:nvSpPr>
        <p:spPr>
          <a:xfrm>
            <a:off x="601663" y="1701800"/>
            <a:ext cx="7469187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4400" b="1">
                <a:solidFill>
                  <a:srgbClr val="6600FF"/>
                </a:solidFill>
              </a:rPr>
              <a:t>长方形和正方形有什么特点？</a:t>
            </a:r>
            <a:endParaRPr lang="zh-CN" altLang="en-US" sz="4400" b="1">
              <a:solidFill>
                <a:srgbClr val="6600FF"/>
              </a:solidFill>
            </a:endParaRPr>
          </a:p>
        </p:txBody>
      </p:sp>
      <p:sp>
        <p:nvSpPr>
          <p:cNvPr id="21508" name="AutoShape 5"/>
          <p:cNvSpPr/>
          <p:nvPr/>
        </p:nvSpPr>
        <p:spPr>
          <a:xfrm>
            <a:off x="1116013" y="2997200"/>
            <a:ext cx="2160587" cy="863600"/>
          </a:xfrm>
          <a:prstGeom prst="flowChartProcess">
            <a:avLst/>
          </a:prstGeom>
          <a:solidFill>
            <a:schemeClr val="accent1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/>
          </a:p>
        </p:txBody>
      </p:sp>
      <p:sp>
        <p:nvSpPr>
          <p:cNvPr id="21509" name="Rectangle 6"/>
          <p:cNvSpPr/>
          <p:nvPr/>
        </p:nvSpPr>
        <p:spPr>
          <a:xfrm>
            <a:off x="4859338" y="2997200"/>
            <a:ext cx="914400" cy="9144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pPr algn="ctr"/>
            <a:endParaRPr lang="zh-CN" altLang="en-US"/>
          </a:p>
        </p:txBody>
      </p:sp>
      <p:sp>
        <p:nvSpPr>
          <p:cNvPr id="21510" name="Rectangle 8"/>
          <p:cNvSpPr/>
          <p:nvPr>
            <p:ph idx="1"/>
          </p:nvPr>
        </p:nvSpPr>
        <p:spPr>
          <a:xfrm>
            <a:off x="468313" y="4508500"/>
            <a:ext cx="8229600" cy="1646238"/>
          </a:xfrm>
          <a:ln/>
        </p:spPr>
        <p:txBody>
          <a:bodyPr wrap="square" lIns="91440" tIns="45720" rIns="91440" bIns="45720" anchor="t" anchorCtr="0"/>
          <a:p>
            <a:r>
              <a:rPr lang="zh-CN" altLang="en-US"/>
              <a:t>长方形和正方形都有四个</a:t>
            </a:r>
            <a:r>
              <a:rPr lang="zh-CN" altLang="en-US">
                <a:solidFill>
                  <a:srgbClr val="FF3300"/>
                </a:solidFill>
              </a:rPr>
              <a:t>直角</a:t>
            </a:r>
            <a:endParaRPr lang="zh-CN" altLang="en-US">
              <a:solidFill>
                <a:srgbClr val="FF3300"/>
              </a:solidFill>
            </a:endParaRPr>
          </a:p>
          <a:p>
            <a:r>
              <a:rPr lang="zh-CN" altLang="en-US"/>
              <a:t>长方形的</a:t>
            </a:r>
            <a:r>
              <a:rPr lang="zh-CN" altLang="en-US">
                <a:solidFill>
                  <a:srgbClr val="FF3300"/>
                </a:solidFill>
              </a:rPr>
              <a:t>对边</a:t>
            </a:r>
            <a:r>
              <a:rPr lang="zh-CN" altLang="en-US"/>
              <a:t>相等，正方形</a:t>
            </a:r>
            <a:r>
              <a:rPr lang="zh-CN" altLang="en-US">
                <a:solidFill>
                  <a:srgbClr val="FF3300"/>
                </a:solidFill>
              </a:rPr>
              <a:t>四边</a:t>
            </a:r>
            <a:r>
              <a:rPr lang="zh-CN" altLang="en-US"/>
              <a:t>相等</a:t>
            </a:r>
            <a:endParaRPr lang="zh-CN" altLang="en-US"/>
          </a:p>
        </p:txBody>
      </p:sp>
      <p:sp>
        <p:nvSpPr>
          <p:cNvPr id="21511" name="Text Box 9"/>
          <p:cNvSpPr/>
          <p:nvPr/>
        </p:nvSpPr>
        <p:spPr>
          <a:xfrm>
            <a:off x="3348038" y="3284538"/>
            <a:ext cx="576262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/>
              <a:t>宽            </a:t>
            </a:r>
            <a:endParaRPr lang="zh-CN" altLang="en-US"/>
          </a:p>
        </p:txBody>
      </p:sp>
      <p:sp>
        <p:nvSpPr>
          <p:cNvPr id="21512" name="Text Box 10"/>
          <p:cNvSpPr/>
          <p:nvPr/>
        </p:nvSpPr>
        <p:spPr>
          <a:xfrm>
            <a:off x="5076825" y="4076700"/>
            <a:ext cx="576263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/>
              <a:t>边            </a:t>
            </a:r>
            <a:endParaRPr lang="zh-CN" alt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10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0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7" decel="100000" fill="hold"/>
                                        <p:tgtEl>
                                          <p:spTgt spid="21510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charRg st="14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510">
                                            <p:txEl>
                                              <p:charRg st="14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10">
                                            <p:txEl>
                                              <p:charRg st="14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7" decel="100000" fill="hold"/>
                                        <p:tgtEl>
                                          <p:spTgt spid="21510">
                                            <p:txEl>
                                              <p:charRg st="14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charRg st="14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21510" grpId="0" animBg="1" uiExpand="1" build="p"/>
      <p:bldP spid="21511" grpId="0" animBg="1"/>
      <p:bldP spid="215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3"/>
          <p:cNvSpPr>
            <a:spLocks noGrp="1"/>
          </p:cNvSpPr>
          <p:nvPr>
            <p:ph idx="1"/>
          </p:nvPr>
        </p:nvSpPr>
        <p:spPr>
          <a:xfrm>
            <a:off x="468313" y="260350"/>
            <a:ext cx="8229600" cy="5689600"/>
          </a:xfrm>
          <a:ln/>
        </p:spPr>
        <p:txBody>
          <a:bodyPr wrap="square" lIns="91440" tIns="45720" rIns="91440" bIns="45720" anchor="t" anchorCtr="0"/>
          <a:p>
            <a:pPr eaLnBrk="1" hangingPunct="1">
              <a:lnSpc>
                <a:spcPct val="90000"/>
              </a:lnSpc>
            </a:pPr>
            <a:r>
              <a:rPr lang="en-US" altLang="zh-CN"/>
              <a:t>1.</a:t>
            </a:r>
            <a:r>
              <a:rPr lang="zh-CN" altLang="en-US"/>
              <a:t>判断：</a:t>
            </a:r>
            <a:endParaRPr lang="zh-CN" altLang="en-US"/>
          </a:p>
          <a:p>
            <a:pPr eaLnBrk="1" hangingPunct="1">
              <a:lnSpc>
                <a:spcPct val="90000"/>
              </a:lnSpc>
            </a:pPr>
            <a:r>
              <a:rPr lang="zh-CN" altLang="en-US"/>
              <a:t>           是一个四边形。（  ）</a:t>
            </a:r>
            <a:endParaRPr lang="zh-CN" altLang="en-US"/>
          </a:p>
          <a:p>
            <a:pPr eaLnBrk="1" hangingPunct="1">
              <a:lnSpc>
                <a:spcPct val="90000"/>
              </a:lnSpc>
            </a:pPr>
            <a:endParaRPr lang="zh-CN" altLang="en-US"/>
          </a:p>
          <a:p>
            <a:pPr eaLnBrk="1" hangingPunct="1">
              <a:lnSpc>
                <a:spcPct val="90000"/>
              </a:lnSpc>
            </a:pPr>
            <a:r>
              <a:rPr lang="zh-CN" altLang="en-US"/>
              <a:t>四边形的四条边都是直的。（  ）</a:t>
            </a:r>
            <a:endParaRPr lang="zh-CN" altLang="en-US"/>
          </a:p>
          <a:p>
            <a:pPr eaLnBrk="1" hangingPunct="1">
              <a:lnSpc>
                <a:spcPct val="90000"/>
              </a:lnSpc>
            </a:pPr>
            <a:endParaRPr lang="zh-CN" altLang="en-US"/>
          </a:p>
          <a:p>
            <a:pPr eaLnBrk="1" hangingPunct="1">
              <a:lnSpc>
                <a:spcPct val="90000"/>
              </a:lnSpc>
            </a:pPr>
            <a:r>
              <a:rPr lang="zh-CN" altLang="en-US"/>
              <a:t>正方形是四边形。（  ）</a:t>
            </a:r>
            <a:endParaRPr lang="zh-CN" altLang="en-US"/>
          </a:p>
          <a:p>
            <a:pPr eaLnBrk="1" hangingPunct="1">
              <a:lnSpc>
                <a:spcPct val="90000"/>
              </a:lnSpc>
            </a:pPr>
            <a:endParaRPr lang="zh-CN" altLang="en-US"/>
          </a:p>
          <a:p>
            <a:pPr eaLnBrk="1" hangingPunct="1">
              <a:lnSpc>
                <a:spcPct val="90000"/>
              </a:lnSpc>
            </a:pPr>
            <a:r>
              <a:rPr lang="zh-CN" altLang="en-US"/>
              <a:t>             是一个四边形。（  ）</a:t>
            </a:r>
            <a:endParaRPr lang="zh-CN" altLang="en-US"/>
          </a:p>
          <a:p>
            <a:pPr eaLnBrk="1" hangingPunct="1">
              <a:lnSpc>
                <a:spcPct val="90000"/>
              </a:lnSpc>
            </a:pPr>
            <a:endParaRPr lang="zh-CN" altLang="en-US"/>
          </a:p>
          <a:p>
            <a:pPr eaLnBrk="1" hangingPunct="1">
              <a:lnSpc>
                <a:spcPct val="90000"/>
              </a:lnSpc>
            </a:pPr>
            <a:r>
              <a:rPr lang="zh-CN" altLang="en-US"/>
              <a:t>             不是一个四边形（  ）</a:t>
            </a:r>
            <a:endParaRPr lang="zh-CN" altLang="en-US"/>
          </a:p>
        </p:txBody>
      </p:sp>
      <p:grpSp>
        <p:nvGrpSpPr>
          <p:cNvPr id="22531" name="Group 4"/>
          <p:cNvGrpSpPr/>
          <p:nvPr/>
        </p:nvGrpSpPr>
        <p:grpSpPr>
          <a:xfrm>
            <a:off x="827088" y="908050"/>
            <a:ext cx="1295400" cy="504825"/>
            <a:chOff x="0" y="0"/>
            <a:chExt cx="816" cy="318"/>
          </a:xfrm>
        </p:grpSpPr>
        <p:cxnSp>
          <p:nvCxnSpPr>
            <p:cNvPr id="22532" name="Line 5"/>
            <p:cNvCxnSpPr/>
            <p:nvPr/>
          </p:nvCxnSpPr>
          <p:spPr>
            <a:xfrm>
              <a:off x="91" y="0"/>
              <a:ext cx="72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2533" name="Line 6"/>
            <p:cNvCxnSpPr/>
            <p:nvPr/>
          </p:nvCxnSpPr>
          <p:spPr>
            <a:xfrm flipH="1">
              <a:off x="499" y="0"/>
              <a:ext cx="317" cy="318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2534" name="Line 7"/>
            <p:cNvCxnSpPr/>
            <p:nvPr/>
          </p:nvCxnSpPr>
          <p:spPr>
            <a:xfrm>
              <a:off x="136" y="317"/>
              <a:ext cx="36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2535" name="Line 8"/>
            <p:cNvCxnSpPr/>
            <p:nvPr/>
          </p:nvCxnSpPr>
          <p:spPr>
            <a:xfrm flipH="1" flipV="1">
              <a:off x="0" y="45"/>
              <a:ext cx="136" cy="27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22536" name="AutoShape 9"/>
          <p:cNvSpPr/>
          <p:nvPr/>
        </p:nvSpPr>
        <p:spPr>
          <a:xfrm>
            <a:off x="1042988" y="3860800"/>
            <a:ext cx="1152525" cy="720725"/>
          </a:xfrm>
          <a:prstGeom prst="flowChartPunchedCard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/>
          </a:p>
        </p:txBody>
      </p:sp>
      <p:sp>
        <p:nvSpPr>
          <p:cNvPr id="22537" name="Text Box 10"/>
          <p:cNvSpPr/>
          <p:nvPr/>
        </p:nvSpPr>
        <p:spPr>
          <a:xfrm>
            <a:off x="5076825" y="549275"/>
            <a:ext cx="79057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0" hangingPunct="0">
              <a:spcBef>
                <a:spcPct val="50000"/>
              </a:spcBef>
            </a:pPr>
            <a:r>
              <a:rPr lang="en-US" altLang="zh-CN" sz="5400" b="1">
                <a:solidFill>
                  <a:srgbClr val="FF3300"/>
                </a:solidFill>
              </a:rPr>
              <a:t>×</a:t>
            </a:r>
            <a:endParaRPr lang="en-US" altLang="zh-CN" sz="5400" b="1">
              <a:solidFill>
                <a:srgbClr val="FF3300"/>
              </a:solidFill>
            </a:endParaRPr>
          </a:p>
        </p:txBody>
      </p:sp>
      <p:sp>
        <p:nvSpPr>
          <p:cNvPr id="22538" name="Text Box 11"/>
          <p:cNvSpPr/>
          <p:nvPr/>
        </p:nvSpPr>
        <p:spPr>
          <a:xfrm>
            <a:off x="5940425" y="1700213"/>
            <a:ext cx="647700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0" hangingPunct="0">
              <a:spcBef>
                <a:spcPct val="50000"/>
              </a:spcBef>
            </a:pPr>
            <a:r>
              <a:rPr lang="zh-CN" altLang="en-US" sz="4800" b="1">
                <a:solidFill>
                  <a:srgbClr val="FF3300"/>
                </a:solidFill>
              </a:rPr>
              <a:t>√</a:t>
            </a:r>
            <a:endParaRPr lang="zh-CN" altLang="en-US" sz="4800" b="1">
              <a:solidFill>
                <a:srgbClr val="FF3300"/>
              </a:solidFill>
            </a:endParaRPr>
          </a:p>
        </p:txBody>
      </p:sp>
      <p:sp>
        <p:nvSpPr>
          <p:cNvPr id="22539" name="Text Box 12"/>
          <p:cNvSpPr/>
          <p:nvPr/>
        </p:nvSpPr>
        <p:spPr>
          <a:xfrm>
            <a:off x="4284663" y="2708275"/>
            <a:ext cx="72072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0" hangingPunct="0">
              <a:spcBef>
                <a:spcPct val="50000"/>
              </a:spcBef>
            </a:pPr>
            <a:r>
              <a:rPr lang="zh-CN" altLang="en-US" sz="4800" b="1">
                <a:solidFill>
                  <a:srgbClr val="FF3300"/>
                </a:solidFill>
              </a:rPr>
              <a:t>√</a:t>
            </a:r>
            <a:endParaRPr lang="zh-CN" altLang="en-US" sz="4800" b="1">
              <a:solidFill>
                <a:srgbClr val="FF3300"/>
              </a:solidFill>
            </a:endParaRPr>
          </a:p>
        </p:txBody>
      </p:sp>
      <p:sp>
        <p:nvSpPr>
          <p:cNvPr id="22540" name="Text Box 13"/>
          <p:cNvSpPr/>
          <p:nvPr/>
        </p:nvSpPr>
        <p:spPr>
          <a:xfrm>
            <a:off x="5364163" y="3789363"/>
            <a:ext cx="576262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0" hangingPunct="0">
              <a:spcBef>
                <a:spcPct val="50000"/>
              </a:spcBef>
            </a:pPr>
            <a:r>
              <a:rPr lang="en-US" altLang="zh-CN" sz="4800" b="1">
                <a:solidFill>
                  <a:srgbClr val="FF3300"/>
                </a:solidFill>
              </a:rPr>
              <a:t>×</a:t>
            </a:r>
            <a:endParaRPr lang="en-US" altLang="zh-CN" sz="4800" b="1">
              <a:solidFill>
                <a:srgbClr val="FF3300"/>
              </a:solidFill>
            </a:endParaRPr>
          </a:p>
        </p:txBody>
      </p:sp>
      <p:sp>
        <p:nvSpPr>
          <p:cNvPr id="22541" name="Freeform 15"/>
          <p:cNvSpPr/>
          <p:nvPr/>
        </p:nvSpPr>
        <p:spPr>
          <a:xfrm>
            <a:off x="1116013" y="4868863"/>
            <a:ext cx="1079500" cy="865187"/>
          </a:xfr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2542" name="Text Box 16"/>
          <p:cNvSpPr/>
          <p:nvPr/>
        </p:nvSpPr>
        <p:spPr>
          <a:xfrm>
            <a:off x="5364163" y="4868863"/>
            <a:ext cx="576262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0" hangingPunct="0">
              <a:spcBef>
                <a:spcPct val="50000"/>
              </a:spcBef>
            </a:pPr>
            <a:r>
              <a:rPr lang="en-US" altLang="zh-CN" sz="4800" b="1">
                <a:solidFill>
                  <a:srgbClr val="FF3300"/>
                </a:solidFill>
              </a:rPr>
              <a:t>×</a:t>
            </a:r>
            <a:endParaRPr lang="en-US" altLang="zh-CN" sz="48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7" grpId="0" animBg="1"/>
      <p:bldP spid="22538" grpId="0" animBg="1"/>
      <p:bldP spid="22539" grpId="0" animBg="1"/>
      <p:bldP spid="22540" grpId="0" animBg="1"/>
      <p:bldP spid="2254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Rectangle 3"/>
          <p:cNvSpPr/>
          <p:nvPr>
            <p:ph idx="1"/>
          </p:nvPr>
        </p:nvSpPr>
        <p:spPr>
          <a:xfrm>
            <a:off x="468313" y="1628775"/>
            <a:ext cx="8435975" cy="4525963"/>
          </a:xfrm>
          <a:ln/>
        </p:spPr>
        <p:txBody>
          <a:bodyPr wrap="square" lIns="91440" tIns="45720" rIns="91440" bIns="45720" anchor="t" anchorCtr="0"/>
          <a:p>
            <a:r>
              <a:rPr lang="en-US" altLang="zh-CN"/>
              <a:t>2</a:t>
            </a:r>
            <a:r>
              <a:rPr lang="zh-CN" altLang="en-US"/>
              <a:t>填空</a:t>
            </a:r>
            <a:endParaRPr lang="zh-CN" altLang="en-US"/>
          </a:p>
          <a:p>
            <a:r>
              <a:rPr lang="zh-CN" altLang="en-US"/>
              <a:t>              （     ）</a:t>
            </a:r>
            <a:endParaRPr lang="zh-CN" altLang="en-US"/>
          </a:p>
          <a:p>
            <a:endParaRPr lang="en-US" altLang="zh-CN"/>
          </a:p>
          <a:p>
            <a:r>
              <a:rPr lang="en-US" altLang="zh-CN" sz="2800"/>
              <a:t>4</a:t>
            </a:r>
            <a:r>
              <a:rPr lang="zh-CN" altLang="en-US" sz="2800"/>
              <a:t>厘米                          （    ）                      （    ）</a:t>
            </a:r>
            <a:endParaRPr lang="zh-CN" altLang="en-US" sz="2800"/>
          </a:p>
          <a:p>
            <a:endParaRPr lang="zh-CN" altLang="en-US" sz="2800"/>
          </a:p>
          <a:p>
            <a:r>
              <a:rPr lang="zh-CN" altLang="en-US" sz="2800"/>
              <a:t>                   </a:t>
            </a:r>
            <a:r>
              <a:rPr lang="en-US" altLang="zh-CN" sz="2800"/>
              <a:t>6</a:t>
            </a:r>
            <a:r>
              <a:rPr lang="zh-CN" altLang="en-US" sz="2800"/>
              <a:t>厘米                           </a:t>
            </a:r>
            <a:r>
              <a:rPr lang="en-US" altLang="zh-CN" sz="2800"/>
              <a:t>5</a:t>
            </a:r>
            <a:r>
              <a:rPr lang="zh-CN" altLang="en-US" sz="2800"/>
              <a:t>厘米</a:t>
            </a:r>
            <a:endParaRPr lang="zh-CN" altLang="en-US" sz="2800"/>
          </a:p>
        </p:txBody>
      </p:sp>
      <p:sp>
        <p:nvSpPr>
          <p:cNvPr id="23555" name="Rectangle 4"/>
          <p:cNvSpPr/>
          <p:nvPr/>
        </p:nvSpPr>
        <p:spPr>
          <a:xfrm>
            <a:off x="1979613" y="2781300"/>
            <a:ext cx="2447925" cy="15113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/>
          </a:p>
        </p:txBody>
      </p:sp>
      <p:sp>
        <p:nvSpPr>
          <p:cNvPr id="23556" name="Rectangle 5"/>
          <p:cNvSpPr/>
          <p:nvPr/>
        </p:nvSpPr>
        <p:spPr>
          <a:xfrm>
            <a:off x="5795963" y="2565400"/>
            <a:ext cx="1871662" cy="1871663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/>
          </a:p>
        </p:txBody>
      </p:sp>
      <p:sp>
        <p:nvSpPr>
          <p:cNvPr id="23557" name="Text Box 6"/>
          <p:cNvSpPr/>
          <p:nvPr/>
        </p:nvSpPr>
        <p:spPr>
          <a:xfrm>
            <a:off x="4500563" y="3429000"/>
            <a:ext cx="7556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>
                <a:solidFill>
                  <a:srgbClr val="FF0000"/>
                </a:solidFill>
              </a:rPr>
              <a:t>4</a:t>
            </a:r>
            <a:r>
              <a:rPr lang="zh-CN" altLang="en-US">
                <a:solidFill>
                  <a:srgbClr val="FF0000"/>
                </a:solidFill>
              </a:rPr>
              <a:t>厘米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3558" name="Text Box 7"/>
          <p:cNvSpPr/>
          <p:nvPr/>
        </p:nvSpPr>
        <p:spPr>
          <a:xfrm>
            <a:off x="2771775" y="2276475"/>
            <a:ext cx="7556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>
                <a:solidFill>
                  <a:srgbClr val="FF0000"/>
                </a:solidFill>
              </a:rPr>
              <a:t>6</a:t>
            </a:r>
            <a:r>
              <a:rPr lang="zh-CN" altLang="en-US">
                <a:solidFill>
                  <a:srgbClr val="FF0000"/>
                </a:solidFill>
              </a:rPr>
              <a:t>厘米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3559" name="Text Box 8"/>
          <p:cNvSpPr/>
          <p:nvPr/>
        </p:nvSpPr>
        <p:spPr>
          <a:xfrm>
            <a:off x="7812088" y="3429000"/>
            <a:ext cx="7556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>
                <a:solidFill>
                  <a:srgbClr val="FF0000"/>
                </a:solidFill>
              </a:rPr>
              <a:t>5</a:t>
            </a:r>
            <a:r>
              <a:rPr lang="zh-CN" altLang="en-US">
                <a:solidFill>
                  <a:srgbClr val="FF0000"/>
                </a:solidFill>
              </a:rPr>
              <a:t>厘米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nimBg="1"/>
      <p:bldP spid="23558" grpId="0" animBg="1"/>
      <p:bldP spid="2355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4578" name="AutoShape 2">
            <a:hlinkClick r:id="" action="ppaction://hlinkshowjump?jump=nextslide"/>
          </p:cNvPr>
          <p:cNvSpPr/>
          <p:nvPr/>
        </p:nvSpPr>
        <p:spPr>
          <a:xfrm>
            <a:off x="8763000" y="6172200"/>
            <a:ext cx="381000" cy="685800"/>
          </a:xfrm>
          <a:prstGeom prst="actionButtonForwardNext">
            <a:avLst/>
          </a:prstGeom>
          <a:solidFill>
            <a:srgbClr val="FFFFFF">
              <a:alpha val="50195"/>
            </a:srgb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grpSp>
        <p:nvGrpSpPr>
          <p:cNvPr id="24579" name="Group 3"/>
          <p:cNvGrpSpPr/>
          <p:nvPr/>
        </p:nvGrpSpPr>
        <p:grpSpPr>
          <a:xfrm>
            <a:off x="1835150" y="1989138"/>
            <a:ext cx="5616575" cy="3527425"/>
            <a:chOff x="0" y="0"/>
            <a:chExt cx="3176" cy="1633"/>
          </a:xfrm>
        </p:grpSpPr>
        <p:cxnSp>
          <p:nvCxnSpPr>
            <p:cNvPr id="24580" name="Line 4"/>
            <p:cNvCxnSpPr/>
            <p:nvPr/>
          </p:nvCxnSpPr>
          <p:spPr>
            <a:xfrm>
              <a:off x="499" y="0"/>
              <a:ext cx="2677" cy="0"/>
            </a:xfrm>
            <a:prstGeom prst="line">
              <a:avLst/>
            </a:prstGeom>
            <a:ln w="28575" cap="flat" cmpd="sng">
              <a:solidFill>
                <a:schemeClr val="hlink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4581" name="Line 5"/>
            <p:cNvCxnSpPr/>
            <p:nvPr/>
          </p:nvCxnSpPr>
          <p:spPr>
            <a:xfrm>
              <a:off x="499" y="0"/>
              <a:ext cx="0" cy="1633"/>
            </a:xfrm>
            <a:prstGeom prst="line">
              <a:avLst/>
            </a:prstGeom>
            <a:ln w="28575" cap="flat" cmpd="sng">
              <a:solidFill>
                <a:schemeClr val="hlink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4582" name="Line 6"/>
            <p:cNvCxnSpPr/>
            <p:nvPr/>
          </p:nvCxnSpPr>
          <p:spPr>
            <a:xfrm>
              <a:off x="998" y="0"/>
              <a:ext cx="0" cy="1633"/>
            </a:xfrm>
            <a:prstGeom prst="line">
              <a:avLst/>
            </a:prstGeom>
            <a:ln w="28575" cap="flat" cmpd="sng">
              <a:solidFill>
                <a:schemeClr val="hlink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4583" name="Line 7"/>
            <p:cNvCxnSpPr/>
            <p:nvPr/>
          </p:nvCxnSpPr>
          <p:spPr>
            <a:xfrm>
              <a:off x="1407" y="0"/>
              <a:ext cx="0" cy="1633"/>
            </a:xfrm>
            <a:prstGeom prst="line">
              <a:avLst/>
            </a:prstGeom>
            <a:ln w="28575" cap="flat" cmpd="sng">
              <a:solidFill>
                <a:schemeClr val="hlink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4584" name="Line 8"/>
            <p:cNvCxnSpPr/>
            <p:nvPr/>
          </p:nvCxnSpPr>
          <p:spPr>
            <a:xfrm>
              <a:off x="1860" y="0"/>
              <a:ext cx="0" cy="1633"/>
            </a:xfrm>
            <a:prstGeom prst="line">
              <a:avLst/>
            </a:prstGeom>
            <a:ln w="28575" cap="flat" cmpd="sng">
              <a:solidFill>
                <a:schemeClr val="hlink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4585" name="Line 9"/>
            <p:cNvCxnSpPr/>
            <p:nvPr/>
          </p:nvCxnSpPr>
          <p:spPr>
            <a:xfrm>
              <a:off x="2314" y="0"/>
              <a:ext cx="0" cy="1633"/>
            </a:xfrm>
            <a:prstGeom prst="line">
              <a:avLst/>
            </a:prstGeom>
            <a:ln w="28575" cap="flat" cmpd="sng">
              <a:solidFill>
                <a:schemeClr val="hlink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4586" name="Line 10"/>
            <p:cNvCxnSpPr/>
            <p:nvPr/>
          </p:nvCxnSpPr>
          <p:spPr>
            <a:xfrm>
              <a:off x="2722" y="0"/>
              <a:ext cx="0" cy="1633"/>
            </a:xfrm>
            <a:prstGeom prst="line">
              <a:avLst/>
            </a:prstGeom>
            <a:ln w="28575" cap="flat" cmpd="sng">
              <a:solidFill>
                <a:schemeClr val="hlink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4587" name="Line 11"/>
            <p:cNvCxnSpPr/>
            <p:nvPr/>
          </p:nvCxnSpPr>
          <p:spPr>
            <a:xfrm>
              <a:off x="3176" y="0"/>
              <a:ext cx="0" cy="408"/>
            </a:xfrm>
            <a:prstGeom prst="line">
              <a:avLst/>
            </a:prstGeom>
            <a:ln w="28575" cap="flat" cmpd="sng">
              <a:solidFill>
                <a:schemeClr val="hlink"/>
              </a:solidFill>
              <a:prstDash val="solid"/>
              <a:headEnd type="none" w="med" len="med"/>
              <a:tailEnd type="none" w="med" len="med"/>
            </a:ln>
          </p:spPr>
        </p:cxnSp>
        <p:grpSp>
          <p:nvGrpSpPr>
            <p:cNvPr id="24588" name="Group 12"/>
            <p:cNvGrpSpPr/>
            <p:nvPr/>
          </p:nvGrpSpPr>
          <p:grpSpPr>
            <a:xfrm>
              <a:off x="0" y="45"/>
              <a:ext cx="3176" cy="1588"/>
              <a:chOff x="0" y="0"/>
              <a:chExt cx="3176" cy="1588"/>
            </a:xfrm>
          </p:grpSpPr>
          <p:cxnSp>
            <p:nvCxnSpPr>
              <p:cNvPr id="24589" name="Line 13"/>
              <p:cNvCxnSpPr/>
              <p:nvPr/>
            </p:nvCxnSpPr>
            <p:spPr>
              <a:xfrm>
                <a:off x="499" y="363"/>
                <a:ext cx="2677" cy="0"/>
              </a:xfrm>
              <a:prstGeom prst="line">
                <a:avLst/>
              </a:prstGeom>
              <a:ln w="28575" cap="flat" cmpd="sng">
                <a:solidFill>
                  <a:schemeClr val="hlink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4590" name="Line 14"/>
              <p:cNvCxnSpPr/>
              <p:nvPr/>
            </p:nvCxnSpPr>
            <p:spPr>
              <a:xfrm>
                <a:off x="499" y="771"/>
                <a:ext cx="2223" cy="0"/>
              </a:xfrm>
              <a:prstGeom prst="line">
                <a:avLst/>
              </a:prstGeom>
              <a:ln w="28575" cap="flat" cmpd="sng">
                <a:solidFill>
                  <a:schemeClr val="hlink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4591" name="Line 15"/>
              <p:cNvCxnSpPr/>
              <p:nvPr/>
            </p:nvCxnSpPr>
            <p:spPr>
              <a:xfrm>
                <a:off x="499" y="1179"/>
                <a:ext cx="2223" cy="0"/>
              </a:xfrm>
              <a:prstGeom prst="line">
                <a:avLst/>
              </a:prstGeom>
              <a:ln w="28575" cap="flat" cmpd="sng">
                <a:solidFill>
                  <a:schemeClr val="hlink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4592" name="Line 16"/>
              <p:cNvCxnSpPr/>
              <p:nvPr/>
            </p:nvCxnSpPr>
            <p:spPr>
              <a:xfrm>
                <a:off x="499" y="1588"/>
                <a:ext cx="2223" cy="0"/>
              </a:xfrm>
              <a:prstGeom prst="line">
                <a:avLst/>
              </a:prstGeom>
              <a:ln w="28575" cap="flat" cmpd="sng">
                <a:solidFill>
                  <a:schemeClr val="hlink"/>
                </a:solidFill>
                <a:prstDash val="solid"/>
                <a:headEnd type="none" w="med" len="med"/>
                <a:tailEnd type="none" w="med" len="med"/>
              </a:ln>
            </p:spPr>
          </p:cxnSp>
          <p:sp>
            <p:nvSpPr>
              <p:cNvPr id="24593" name="AutoShape 17"/>
              <p:cNvSpPr/>
              <p:nvPr/>
            </p:nvSpPr>
            <p:spPr>
              <a:xfrm>
                <a:off x="636" y="0"/>
                <a:ext cx="181" cy="272"/>
              </a:xfrm>
              <a:prstGeom prst="parallelogram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endParaRPr lang="zh-CN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594" name="AutoShape 18"/>
              <p:cNvSpPr/>
              <p:nvPr/>
            </p:nvSpPr>
            <p:spPr>
              <a:xfrm>
                <a:off x="590" y="454"/>
                <a:ext cx="272" cy="226"/>
              </a:xfr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595" name="Rectangle 19"/>
              <p:cNvSpPr/>
              <p:nvPr/>
            </p:nvSpPr>
            <p:spPr>
              <a:xfrm>
                <a:off x="591" y="862"/>
                <a:ext cx="226" cy="226"/>
              </a:xfrm>
              <a:prstGeom prst="rect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endParaRPr lang="zh-CN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596" name="AutoShape 20"/>
              <p:cNvSpPr/>
              <p:nvPr/>
            </p:nvSpPr>
            <p:spPr>
              <a:xfrm>
                <a:off x="636" y="1270"/>
                <a:ext cx="181" cy="227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endParaRPr lang="zh-CN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597" name="AutoShape 21"/>
              <p:cNvSpPr/>
              <p:nvPr/>
            </p:nvSpPr>
            <p:spPr>
              <a:xfrm rot="10800000">
                <a:off x="1044" y="45"/>
                <a:ext cx="227" cy="227"/>
              </a:xfr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598" name="Oval 22"/>
              <p:cNvSpPr/>
              <p:nvPr/>
            </p:nvSpPr>
            <p:spPr>
              <a:xfrm>
                <a:off x="1044" y="454"/>
                <a:ext cx="227" cy="227"/>
              </a:xfrm>
              <a:prstGeom prst="ellipse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endParaRPr lang="zh-CN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599" name="AutoShape 23"/>
              <p:cNvSpPr/>
              <p:nvPr/>
            </p:nvSpPr>
            <p:spPr>
              <a:xfrm>
                <a:off x="1044" y="862"/>
                <a:ext cx="272" cy="227"/>
              </a:xfrm>
              <a:prstGeom prst="parallelogram">
                <a:avLst>
                  <a:gd name="adj" fmla="val 29955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endParaRPr lang="zh-CN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00" name="AutoShape 24"/>
              <p:cNvSpPr/>
              <p:nvPr/>
            </p:nvSpPr>
            <p:spPr>
              <a:xfrm>
                <a:off x="0" y="0"/>
                <a:ext cx="409" cy="363"/>
              </a:xfrm>
              <a:prstGeom prst="rightArrow">
                <a:avLst>
                  <a:gd name="adj1" fmla="val 50000"/>
                  <a:gd name="adj2" fmla="val 28168"/>
                </a:avLst>
              </a:prstGeom>
              <a:solidFill>
                <a:srgbClr val="FF0000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endParaRPr lang="zh-CN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01" name="AutoShape 25"/>
              <p:cNvSpPr/>
              <p:nvPr/>
            </p:nvSpPr>
            <p:spPr>
              <a:xfrm>
                <a:off x="2813" y="408"/>
                <a:ext cx="318" cy="363"/>
              </a:xfrm>
              <a:prstGeom prst="downArrow">
                <a:avLst>
                  <a:gd name="adj1" fmla="val 50000"/>
                  <a:gd name="adj2" fmla="val 28537"/>
                </a:avLst>
              </a:prstGeom>
              <a:solidFill>
                <a:srgbClr val="00FFFF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vert="eaVert" wrap="none" anchor="ctr" anchorCtr="0"/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endParaRPr lang="zh-CN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02" name="AutoShape 26"/>
              <p:cNvSpPr/>
              <p:nvPr/>
            </p:nvSpPr>
            <p:spPr>
              <a:xfrm>
                <a:off x="1452" y="0"/>
                <a:ext cx="318" cy="318"/>
              </a:xfr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603" name="Oval 27"/>
              <p:cNvSpPr/>
              <p:nvPr/>
            </p:nvSpPr>
            <p:spPr>
              <a:xfrm>
                <a:off x="1497" y="499"/>
                <a:ext cx="318" cy="181"/>
              </a:xfrm>
              <a:prstGeom prst="ellipse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endParaRPr lang="zh-CN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04" name="AutoShape 28"/>
              <p:cNvSpPr/>
              <p:nvPr/>
            </p:nvSpPr>
            <p:spPr>
              <a:xfrm>
                <a:off x="1497" y="862"/>
                <a:ext cx="272" cy="227"/>
              </a:xfrm>
              <a:prstGeom prst="plus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endParaRPr lang="zh-CN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05" name="AutoShape 29"/>
              <p:cNvSpPr/>
              <p:nvPr/>
            </p:nvSpPr>
            <p:spPr>
              <a:xfrm>
                <a:off x="1044" y="1315"/>
                <a:ext cx="317" cy="182"/>
              </a:xfr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606" name="Rectangle 30"/>
              <p:cNvSpPr/>
              <p:nvPr/>
            </p:nvSpPr>
            <p:spPr>
              <a:xfrm>
                <a:off x="1497" y="1315"/>
                <a:ext cx="272" cy="182"/>
              </a:xfrm>
              <a:prstGeom prst="rect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endParaRPr lang="zh-CN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07" name="AutoShape 31"/>
              <p:cNvSpPr/>
              <p:nvPr/>
            </p:nvSpPr>
            <p:spPr>
              <a:xfrm rot="5400000">
                <a:off x="1978" y="1252"/>
                <a:ext cx="227" cy="227"/>
              </a:xfrm>
              <a:prstGeom prst="parallelogram">
                <a:avLst>
                  <a:gd name="adj" fmla="val 25000"/>
                </a:avLst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endParaRPr lang="zh-CN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08" name="AutoShape 32"/>
              <p:cNvSpPr/>
              <p:nvPr/>
            </p:nvSpPr>
            <p:spPr>
              <a:xfrm>
                <a:off x="1951" y="862"/>
                <a:ext cx="272" cy="227"/>
              </a:xfr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609" name="AutoShape 33"/>
              <p:cNvSpPr/>
              <p:nvPr/>
            </p:nvSpPr>
            <p:spPr>
              <a:xfrm rot="5400000">
                <a:off x="1951" y="454"/>
                <a:ext cx="272" cy="226"/>
              </a:xfrm>
              <a:prstGeom prst="pentagon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endParaRPr lang="zh-CN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10" name="AutoShape 34"/>
              <p:cNvSpPr/>
              <p:nvPr/>
            </p:nvSpPr>
            <p:spPr>
              <a:xfrm>
                <a:off x="1996" y="45"/>
                <a:ext cx="272" cy="227"/>
              </a:xfrm>
              <a:prstGeom prst="rtTriangle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endParaRPr lang="zh-CN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11" name="AutoShape 35"/>
              <p:cNvSpPr/>
              <p:nvPr/>
            </p:nvSpPr>
            <p:spPr>
              <a:xfrm>
                <a:off x="2405" y="817"/>
                <a:ext cx="227" cy="272"/>
              </a:xfrm>
              <a:prstGeom prst="diamond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endParaRPr lang="zh-CN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12" name="AutoShape 36"/>
              <p:cNvSpPr/>
              <p:nvPr/>
            </p:nvSpPr>
            <p:spPr>
              <a:xfrm rot="16200000">
                <a:off x="2340" y="436"/>
                <a:ext cx="317" cy="182"/>
              </a:xfr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613" name="AutoShape 37"/>
              <p:cNvSpPr/>
              <p:nvPr/>
            </p:nvSpPr>
            <p:spPr>
              <a:xfrm>
                <a:off x="2359" y="1179"/>
                <a:ext cx="318" cy="318"/>
              </a:xfr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614" name="AutoShape 38"/>
              <p:cNvSpPr/>
              <p:nvPr/>
            </p:nvSpPr>
            <p:spPr>
              <a:xfrm rot="10800000">
                <a:off x="2405" y="45"/>
                <a:ext cx="227" cy="227"/>
              </a:xfr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24615" name="Rectangle 39"/>
              <p:cNvSpPr/>
              <p:nvPr/>
            </p:nvSpPr>
            <p:spPr>
              <a:xfrm>
                <a:off x="2813" y="91"/>
                <a:ext cx="272" cy="136"/>
              </a:xfrm>
              <a:prstGeom prst="rect">
                <a:avLst/>
              </a:pr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None/>
                </a:pPr>
                <a:endParaRPr lang="zh-CN" altLang="en-US" sz="180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24616" name="Text Box 40"/>
          <p:cNvSpPr/>
          <p:nvPr/>
        </p:nvSpPr>
        <p:spPr>
          <a:xfrm>
            <a:off x="1547813" y="1125538"/>
            <a:ext cx="49688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b="1">
                <a:solidFill>
                  <a:srgbClr val="FF0000"/>
                </a:solidFill>
                <a:latin typeface="楷体_GB2312"/>
                <a:ea typeface="楷体_GB2312"/>
              </a:rPr>
              <a:t>(</a:t>
            </a:r>
            <a:r>
              <a:rPr lang="zh-CN" altLang="en-US" b="1">
                <a:solidFill>
                  <a:srgbClr val="FF0000"/>
                </a:solidFill>
                <a:latin typeface="楷体_GB2312"/>
                <a:ea typeface="楷体_GB2312"/>
              </a:rPr>
              <a:t>经过的路必须是四边形</a:t>
            </a:r>
            <a:r>
              <a:rPr lang="en-US" altLang="zh-CN" b="1">
                <a:solidFill>
                  <a:srgbClr val="FF0000"/>
                </a:solidFill>
                <a:latin typeface="楷体_GB2312"/>
                <a:ea typeface="楷体_GB2312"/>
              </a:rPr>
              <a:t>!)</a:t>
            </a:r>
            <a:endParaRPr lang="en-US" altLang="zh-CN" b="1">
              <a:solidFill>
                <a:srgbClr val="FF0000"/>
              </a:solidFill>
              <a:latin typeface="楷体_GB2312"/>
              <a:ea typeface="楷体_GB2312"/>
            </a:endParaRPr>
          </a:p>
        </p:txBody>
      </p:sp>
      <p:sp>
        <p:nvSpPr>
          <p:cNvPr id="24617" name="WordArt 41"/>
          <p:cNvSpPr/>
          <p:nvPr/>
        </p:nvSpPr>
        <p:spPr>
          <a:xfrm>
            <a:off x="250825" y="260350"/>
            <a:ext cx="6705600" cy="695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4800">
                <a:solidFill>
                  <a:srgbClr val="3366FF"/>
                </a:solidFill>
                <a:effectLst>
                  <a:outerShdw dist="35921" dir="2699999" algn="ctr" rotWithShape="0">
                    <a:srgbClr val="C0C0C0">
                      <a:alpha val="75000"/>
                    </a:srgbClr>
                  </a:outerShdw>
                </a:effectLst>
                <a:latin typeface="楷体_GB2312" charset="0"/>
                <a:ea typeface="楷体_GB2312" charset="0"/>
              </a:rPr>
              <a:t>你能帮小猴穿过迷宫吗？你能帮小猴穿过迷宫吗？</a:t>
            </a:r>
            <a:endParaRPr lang="zh-CN" altLang="en-US" sz="4800">
              <a:solidFill>
                <a:srgbClr val="3366FF"/>
              </a:solidFill>
              <a:effectLst>
                <a:outerShdw dist="35921" dir="2699999" algn="ctr" rotWithShape="0">
                  <a:srgbClr val="C0C0C0">
                    <a:alpha val="75000"/>
                  </a:srgbClr>
                </a:outerShdw>
              </a:effectLst>
              <a:latin typeface="楷体_GB2312" charset="0"/>
              <a:ea typeface="楷体_GB2312" charset="0"/>
            </a:endParaRPr>
          </a:p>
        </p:txBody>
      </p:sp>
      <p:pic>
        <p:nvPicPr>
          <p:cNvPr id="24618" name="Picture 42" descr="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3716338"/>
            <a:ext cx="1782763" cy="215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619" name="Picture 43" descr="ta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8488" y="4076700"/>
            <a:ext cx="719137" cy="719138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4620" name="Line 44"/>
          <p:cNvCxnSpPr/>
          <p:nvPr/>
        </p:nvCxnSpPr>
        <p:spPr>
          <a:xfrm>
            <a:off x="3132138" y="3141663"/>
            <a:ext cx="0" cy="1008062"/>
          </a:xfrm>
          <a:prstGeom prst="line">
            <a:avLst/>
          </a:prstGeom>
          <a:ln w="28575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4621" name="Line 45"/>
          <p:cNvCxnSpPr/>
          <p:nvPr/>
        </p:nvCxnSpPr>
        <p:spPr>
          <a:xfrm>
            <a:off x="3132138" y="4149725"/>
            <a:ext cx="935037" cy="0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4622" name="Line 46"/>
          <p:cNvCxnSpPr/>
          <p:nvPr/>
        </p:nvCxnSpPr>
        <p:spPr>
          <a:xfrm>
            <a:off x="4067175" y="4149725"/>
            <a:ext cx="0" cy="1079500"/>
          </a:xfrm>
          <a:prstGeom prst="line">
            <a:avLst/>
          </a:prstGeom>
          <a:ln w="28575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4623" name="Line 47"/>
          <p:cNvCxnSpPr/>
          <p:nvPr/>
        </p:nvCxnSpPr>
        <p:spPr>
          <a:xfrm>
            <a:off x="4067175" y="5229225"/>
            <a:ext cx="792163" cy="0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4624" name="Line 48"/>
          <p:cNvCxnSpPr/>
          <p:nvPr/>
        </p:nvCxnSpPr>
        <p:spPr>
          <a:xfrm>
            <a:off x="4859338" y="5229225"/>
            <a:ext cx="792162" cy="0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4625" name="Line 49"/>
          <p:cNvCxnSpPr/>
          <p:nvPr/>
        </p:nvCxnSpPr>
        <p:spPr>
          <a:xfrm flipV="1">
            <a:off x="5651500" y="4149725"/>
            <a:ext cx="0" cy="1079500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4626" name="Line 50"/>
          <p:cNvCxnSpPr/>
          <p:nvPr/>
        </p:nvCxnSpPr>
        <p:spPr>
          <a:xfrm>
            <a:off x="5651500" y="4149725"/>
            <a:ext cx="649288" cy="0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4627" name="Line 51"/>
          <p:cNvCxnSpPr/>
          <p:nvPr/>
        </p:nvCxnSpPr>
        <p:spPr>
          <a:xfrm flipV="1">
            <a:off x="6300788" y="3213100"/>
            <a:ext cx="0" cy="936625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4628" name="Line 52"/>
          <p:cNvCxnSpPr/>
          <p:nvPr/>
        </p:nvCxnSpPr>
        <p:spPr>
          <a:xfrm>
            <a:off x="6300788" y="2349500"/>
            <a:ext cx="0" cy="935038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4629" name="Line 53"/>
          <p:cNvCxnSpPr/>
          <p:nvPr/>
        </p:nvCxnSpPr>
        <p:spPr>
          <a:xfrm>
            <a:off x="6300788" y="2349500"/>
            <a:ext cx="863600" cy="0"/>
          </a:xfrm>
          <a:prstGeom prst="line">
            <a:avLst/>
          </a:prstGeom>
          <a:ln w="3810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4630" name="Text Box 54"/>
          <p:cNvSpPr/>
          <p:nvPr/>
        </p:nvSpPr>
        <p:spPr>
          <a:xfrm>
            <a:off x="2916238" y="2205038"/>
            <a:ext cx="3603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1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4631" name="Text Box 55"/>
          <p:cNvSpPr/>
          <p:nvPr/>
        </p:nvSpPr>
        <p:spPr>
          <a:xfrm>
            <a:off x="3635375" y="2205038"/>
            <a:ext cx="5048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2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4632" name="Text Box 56"/>
          <p:cNvSpPr/>
          <p:nvPr/>
        </p:nvSpPr>
        <p:spPr>
          <a:xfrm>
            <a:off x="4500563" y="2205038"/>
            <a:ext cx="5048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3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4633" name="Text Box 57"/>
          <p:cNvSpPr/>
          <p:nvPr/>
        </p:nvSpPr>
        <p:spPr>
          <a:xfrm>
            <a:off x="5292725" y="2276475"/>
            <a:ext cx="5032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4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4634" name="Text Box 58"/>
          <p:cNvSpPr/>
          <p:nvPr/>
        </p:nvSpPr>
        <p:spPr>
          <a:xfrm>
            <a:off x="6084888" y="2205038"/>
            <a:ext cx="5762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5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4635" name="Text Box 59"/>
          <p:cNvSpPr/>
          <p:nvPr/>
        </p:nvSpPr>
        <p:spPr>
          <a:xfrm>
            <a:off x="6804025" y="2205038"/>
            <a:ext cx="5048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6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4636" name="Text Box 60"/>
          <p:cNvSpPr/>
          <p:nvPr/>
        </p:nvSpPr>
        <p:spPr>
          <a:xfrm>
            <a:off x="2916238" y="3068638"/>
            <a:ext cx="5762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7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4637" name="Text Box 61"/>
          <p:cNvSpPr/>
          <p:nvPr/>
        </p:nvSpPr>
        <p:spPr>
          <a:xfrm>
            <a:off x="3708400" y="3068638"/>
            <a:ext cx="5048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8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4638" name="Text Box 62"/>
          <p:cNvSpPr/>
          <p:nvPr/>
        </p:nvSpPr>
        <p:spPr>
          <a:xfrm>
            <a:off x="4500563" y="3068638"/>
            <a:ext cx="5032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9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4639" name="Text Box 63"/>
          <p:cNvSpPr/>
          <p:nvPr/>
        </p:nvSpPr>
        <p:spPr>
          <a:xfrm>
            <a:off x="5219700" y="2997200"/>
            <a:ext cx="6477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10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4640" name="Text Box 64"/>
          <p:cNvSpPr/>
          <p:nvPr/>
        </p:nvSpPr>
        <p:spPr>
          <a:xfrm>
            <a:off x="6011863" y="2997200"/>
            <a:ext cx="5762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11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4641" name="Text Box 65"/>
          <p:cNvSpPr/>
          <p:nvPr/>
        </p:nvSpPr>
        <p:spPr>
          <a:xfrm>
            <a:off x="2843213" y="3933825"/>
            <a:ext cx="5048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12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4642" name="Text Box 66"/>
          <p:cNvSpPr/>
          <p:nvPr/>
        </p:nvSpPr>
        <p:spPr>
          <a:xfrm>
            <a:off x="3635375" y="3933825"/>
            <a:ext cx="64928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13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4643" name="Text Box 67"/>
          <p:cNvSpPr/>
          <p:nvPr/>
        </p:nvSpPr>
        <p:spPr>
          <a:xfrm>
            <a:off x="4500563" y="3933825"/>
            <a:ext cx="5762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14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4644" name="Text Box 68"/>
          <p:cNvSpPr/>
          <p:nvPr/>
        </p:nvSpPr>
        <p:spPr>
          <a:xfrm>
            <a:off x="5292725" y="3933825"/>
            <a:ext cx="7191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15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4645" name="Text Box 69"/>
          <p:cNvSpPr/>
          <p:nvPr/>
        </p:nvSpPr>
        <p:spPr>
          <a:xfrm>
            <a:off x="6011863" y="3933825"/>
            <a:ext cx="5048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16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4646" name="Text Box 70"/>
          <p:cNvSpPr/>
          <p:nvPr/>
        </p:nvSpPr>
        <p:spPr>
          <a:xfrm>
            <a:off x="2843213" y="4868863"/>
            <a:ext cx="6492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17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4647" name="Text Box 71"/>
          <p:cNvSpPr/>
          <p:nvPr/>
        </p:nvSpPr>
        <p:spPr>
          <a:xfrm>
            <a:off x="3635375" y="4868863"/>
            <a:ext cx="64928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18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4648" name="Text Box 72"/>
          <p:cNvSpPr/>
          <p:nvPr/>
        </p:nvSpPr>
        <p:spPr>
          <a:xfrm>
            <a:off x="4500563" y="4868863"/>
            <a:ext cx="5032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19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4649" name="Text Box 73"/>
          <p:cNvSpPr/>
          <p:nvPr/>
        </p:nvSpPr>
        <p:spPr>
          <a:xfrm>
            <a:off x="5292725" y="4868863"/>
            <a:ext cx="5048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20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24650" name="Text Box 74"/>
          <p:cNvSpPr/>
          <p:nvPr/>
        </p:nvSpPr>
        <p:spPr>
          <a:xfrm>
            <a:off x="6011863" y="4868863"/>
            <a:ext cx="6477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21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cxnSp>
        <p:nvCxnSpPr>
          <p:cNvPr id="24651" name="Line 75"/>
          <p:cNvCxnSpPr/>
          <p:nvPr/>
        </p:nvCxnSpPr>
        <p:spPr>
          <a:xfrm>
            <a:off x="3132138" y="2349500"/>
            <a:ext cx="0" cy="790575"/>
          </a:xfrm>
          <a:prstGeom prst="line">
            <a:avLst/>
          </a:prstGeom>
          <a:ln w="28575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2" name="WordArt 2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260350"/>
            <a:ext cx="8980488" cy="6715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3" name="Picture 3" descr="00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125" y="3500438"/>
            <a:ext cx="2286000" cy="2917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4" name="WordArt 4"/>
          <p:cNvPicPr/>
          <p:nvPr/>
        </p:nvPicPr>
        <p:blipFill>
          <a:blip r:embed="rId3"/>
          <a:stretch>
            <a:fillRect/>
          </a:stretch>
        </p:blipFill>
        <p:spPr>
          <a:xfrm>
            <a:off x="884238" y="5791200"/>
            <a:ext cx="4821237" cy="512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5" name="Text Box 5"/>
          <p:cNvSpPr/>
          <p:nvPr/>
        </p:nvSpPr>
        <p:spPr>
          <a:xfrm>
            <a:off x="2555875" y="5516563"/>
            <a:ext cx="649288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6000" b="1">
                <a:solidFill>
                  <a:srgbClr val="FF33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7</a:t>
            </a:r>
            <a:endParaRPr lang="en-US" altLang="zh-CN" sz="6000" b="1">
              <a:solidFill>
                <a:srgbClr val="FF330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25606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2625" y="2001838"/>
            <a:ext cx="4897438" cy="3587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7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825" y="1352550"/>
            <a:ext cx="5903913" cy="4037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8" name="Rectangle 8"/>
          <p:cNvSpPr/>
          <p:nvPr/>
        </p:nvSpPr>
        <p:spPr>
          <a:xfrm>
            <a:off x="323850" y="1376363"/>
            <a:ext cx="5759450" cy="912812"/>
          </a:xfrm>
          <a:prstGeom prst="rect">
            <a:avLst/>
          </a:prstGeom>
          <a:solidFill>
            <a:srgbClr val="F8102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25609" name="Rectangle 9"/>
          <p:cNvSpPr/>
          <p:nvPr/>
        </p:nvSpPr>
        <p:spPr>
          <a:xfrm>
            <a:off x="3851275" y="2289175"/>
            <a:ext cx="2232025" cy="3024188"/>
          </a:xfrm>
          <a:prstGeom prst="rect">
            <a:avLst/>
          </a:prstGeom>
          <a:solidFill>
            <a:srgbClr val="EF9C07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25610" name="Rectangle 10"/>
          <p:cNvSpPr/>
          <p:nvPr/>
        </p:nvSpPr>
        <p:spPr>
          <a:xfrm>
            <a:off x="323850" y="2289175"/>
            <a:ext cx="3527425" cy="3024188"/>
          </a:xfrm>
          <a:prstGeom prst="rect">
            <a:avLst/>
          </a:prstGeom>
          <a:solidFill>
            <a:srgbClr val="FDFDA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pic>
        <p:nvPicPr>
          <p:cNvPr id="25611" name="Picture 1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0825" y="2217738"/>
            <a:ext cx="3600450" cy="32400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12" name="Picture 1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9250" y="2060575"/>
            <a:ext cx="4897438" cy="3516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13" name="Rectangle 13"/>
          <p:cNvSpPr/>
          <p:nvPr/>
        </p:nvSpPr>
        <p:spPr>
          <a:xfrm>
            <a:off x="325438" y="2289175"/>
            <a:ext cx="5759450" cy="3024188"/>
          </a:xfrm>
          <a:prstGeom prst="rect">
            <a:avLst/>
          </a:prstGeom>
          <a:solidFill>
            <a:srgbClr val="7F3593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25614" name="Rectangle 14"/>
          <p:cNvSpPr/>
          <p:nvPr/>
        </p:nvSpPr>
        <p:spPr>
          <a:xfrm>
            <a:off x="323850" y="1341438"/>
            <a:ext cx="5759450" cy="3960812"/>
          </a:xfrm>
          <a:prstGeom prst="rect">
            <a:avLst/>
          </a:prstGeom>
          <a:solidFill>
            <a:srgbClr val="EB2EFA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/>
      <p:bldP spid="25608" grpId="0" animBg="1"/>
      <p:bldP spid="25609" grpId="0" animBg="1"/>
      <p:bldP spid="25610" grpId="0" animBg="1"/>
      <p:bldP spid="25613" grpId="0" animBg="1"/>
      <p:bldP spid="256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Text Box 2"/>
          <p:cNvSpPr/>
          <p:nvPr/>
        </p:nvSpPr>
        <p:spPr>
          <a:xfrm>
            <a:off x="107950" y="1844675"/>
            <a:ext cx="9036050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7200" b="1">
                <a:solidFill>
                  <a:srgbClr val="0000FF"/>
                </a:solidFill>
                <a:latin typeface="Times New Roman" panose="02020603050405020304" pitchFamily="18" charset="0"/>
                <a:ea typeface="楷体_GB2312"/>
              </a:rPr>
              <a:t>作业</a:t>
            </a:r>
            <a:endParaRPr lang="zh-CN" altLang="en-US" sz="7200" b="1">
              <a:solidFill>
                <a:srgbClr val="0000FF"/>
              </a:solidFill>
              <a:latin typeface="Times New Roman" panose="02020603050405020304" pitchFamily="18" charset="0"/>
              <a:ea typeface="楷体_GB2312"/>
            </a:endParaRPr>
          </a:p>
        </p:txBody>
      </p:sp>
      <p:sp>
        <p:nvSpPr>
          <p:cNvPr id="26627" name="Text Box 5"/>
          <p:cNvSpPr/>
          <p:nvPr/>
        </p:nvSpPr>
        <p:spPr>
          <a:xfrm>
            <a:off x="755650" y="3860800"/>
            <a:ext cx="59055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800" b="1">
                <a:solidFill>
                  <a:srgbClr val="CC0066"/>
                </a:solidFill>
              </a:rPr>
              <a:t>用四边形和其他学过的图形画一幅画</a:t>
            </a:r>
            <a:endParaRPr lang="zh-CN" altLang="en-US" sz="2800" b="1">
              <a:solidFill>
                <a:srgbClr val="CC0066"/>
              </a:solidFill>
            </a:endParaRPr>
          </a:p>
        </p:txBody>
      </p:sp>
      <p:pic>
        <p:nvPicPr>
          <p:cNvPr id="26628" name="Picture 3" descr="00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88125" y="3500438"/>
            <a:ext cx="2286000" cy="2917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WordArt 2"/>
          <p:cNvSpPr/>
          <p:nvPr/>
        </p:nvSpPr>
        <p:spPr>
          <a:xfrm>
            <a:off x="1476375" y="1268413"/>
            <a:ext cx="5545138" cy="3816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5000"/>
                    </a:srgbClr>
                  </a:outerShdw>
                </a:effectLst>
                <a:latin typeface="楷体_GB2312" charset="0"/>
                <a:ea typeface="楷体_GB2312" charset="0"/>
              </a:rPr>
              <a:t>再见！再见！</a:t>
            </a:r>
            <a:endParaRPr lang="zh-CN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5000"/>
                  </a:srgbClr>
                </a:outerShdw>
              </a:effectLst>
              <a:latin typeface="楷体_GB2312" charset="0"/>
              <a:ea typeface="楷体_GB2312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Picture 2" descr="00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4437063"/>
            <a:ext cx="2057400" cy="1947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Text Box 3"/>
          <p:cNvSpPr/>
          <p:nvPr/>
        </p:nvSpPr>
        <p:spPr>
          <a:xfrm>
            <a:off x="252413" y="44450"/>
            <a:ext cx="2697162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6600" b="1">
                <a:solidFill>
                  <a:srgbClr val="FF0000"/>
                </a:solidFill>
              </a:rPr>
              <a:t>复习：</a:t>
            </a:r>
            <a:endParaRPr lang="zh-CN" altLang="en-US" sz="6600" b="1">
              <a:solidFill>
                <a:srgbClr val="FF0000"/>
              </a:solidFill>
            </a:endParaRPr>
          </a:p>
        </p:txBody>
      </p:sp>
      <p:sp>
        <p:nvSpPr>
          <p:cNvPr id="10244" name="Text Box 4"/>
          <p:cNvSpPr/>
          <p:nvPr/>
        </p:nvSpPr>
        <p:spPr>
          <a:xfrm>
            <a:off x="1763713" y="1052513"/>
            <a:ext cx="5770562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4000" b="1">
                <a:solidFill>
                  <a:srgbClr val="6600FF"/>
                </a:solidFill>
              </a:rPr>
              <a:t>我们学过哪些平面图形？</a:t>
            </a:r>
            <a:endParaRPr lang="zh-CN" altLang="en-US" sz="4000" b="1">
              <a:solidFill>
                <a:srgbClr val="6600FF"/>
              </a:solidFill>
            </a:endParaRPr>
          </a:p>
        </p:txBody>
      </p:sp>
      <p:sp>
        <p:nvSpPr>
          <p:cNvPr id="11269" name="Oval 5"/>
          <p:cNvSpPr/>
          <p:nvPr/>
        </p:nvSpPr>
        <p:spPr>
          <a:xfrm>
            <a:off x="1187450" y="2420938"/>
            <a:ext cx="914400" cy="914400"/>
          </a:xfrm>
          <a:prstGeom prst="ellipse">
            <a:avLst/>
          </a:prstGeom>
          <a:solidFill>
            <a:schemeClr val="accent1"/>
          </a:solidFill>
          <a:ln>
            <a:solidFill>
              <a:srgbClr val="FF0000"/>
            </a:solidFill>
            <a:miter lim="800000"/>
          </a:ln>
          <a:effectLst/>
        </p:spPr>
        <p:txBody>
          <a:bodyPr wrap="none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45720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91440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37160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182880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1800" b="0" i="0" u="none" strike="noStrike" kern="1200" cap="none" spc="0" normalizeH="0" baseline="0" noProof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Arial" panose="020B0604020202020204"/>
                <a:sym typeface="Wingdings" panose="05000000000000000000"/>
              </a:rPr>
              <a:t>     </a:t>
            </a:r>
            <a:endParaRPr lang="zh-CN" altLang="en-US"/>
          </a:p>
        </p:txBody>
      </p:sp>
      <p:sp>
        <p:nvSpPr>
          <p:cNvPr id="10246" name="AutoShape 6"/>
          <p:cNvSpPr/>
          <p:nvPr/>
        </p:nvSpPr>
        <p:spPr>
          <a:xfrm>
            <a:off x="2771775" y="2349500"/>
            <a:ext cx="1057275" cy="9144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/>
              <a:t>                         </a:t>
            </a:r>
            <a:endParaRPr lang="zh-CN" altLang="en-US"/>
          </a:p>
        </p:txBody>
      </p:sp>
      <p:sp>
        <p:nvSpPr>
          <p:cNvPr id="10247" name="AutoShape 7"/>
          <p:cNvSpPr/>
          <p:nvPr/>
        </p:nvSpPr>
        <p:spPr>
          <a:xfrm>
            <a:off x="4429125" y="2492375"/>
            <a:ext cx="1727200" cy="793750"/>
          </a:xfrm>
          <a:prstGeom prst="flowChartProcess">
            <a:avLst/>
          </a:prstGeom>
          <a:solidFill>
            <a:schemeClr val="accent1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/>
              <a:t>                       </a:t>
            </a:r>
            <a:endParaRPr lang="zh-CN" altLang="en-US"/>
          </a:p>
        </p:txBody>
      </p:sp>
      <p:sp>
        <p:nvSpPr>
          <p:cNvPr id="10248" name="Rectangle 8"/>
          <p:cNvSpPr/>
          <p:nvPr/>
        </p:nvSpPr>
        <p:spPr>
          <a:xfrm>
            <a:off x="6516688" y="2349500"/>
            <a:ext cx="914400" cy="9144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/>
              <a:t>                                                     </a:t>
            </a:r>
            <a:endParaRPr lang="zh-CN" altLang="en-US"/>
          </a:p>
        </p:txBody>
      </p:sp>
      <p:sp>
        <p:nvSpPr>
          <p:cNvPr id="10249" name="Text Box 9"/>
          <p:cNvSpPr/>
          <p:nvPr/>
        </p:nvSpPr>
        <p:spPr>
          <a:xfrm>
            <a:off x="1331913" y="3573463"/>
            <a:ext cx="5762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400">
                <a:solidFill>
                  <a:srgbClr val="FF0000"/>
                </a:solidFill>
              </a:rPr>
              <a:t>圆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10250" name="Text Box 10"/>
          <p:cNvSpPr/>
          <p:nvPr/>
        </p:nvSpPr>
        <p:spPr>
          <a:xfrm>
            <a:off x="2627313" y="3573463"/>
            <a:ext cx="13684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400">
                <a:solidFill>
                  <a:srgbClr val="FF0000"/>
                </a:solidFill>
              </a:rPr>
              <a:t>三角形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10251" name="Text Box 11"/>
          <p:cNvSpPr/>
          <p:nvPr/>
        </p:nvSpPr>
        <p:spPr>
          <a:xfrm>
            <a:off x="4643438" y="3573463"/>
            <a:ext cx="13684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400">
                <a:solidFill>
                  <a:srgbClr val="FF0000"/>
                </a:solidFill>
              </a:rPr>
              <a:t>长方形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10252" name="Text Box 12"/>
          <p:cNvSpPr/>
          <p:nvPr/>
        </p:nvSpPr>
        <p:spPr>
          <a:xfrm>
            <a:off x="6443663" y="3573463"/>
            <a:ext cx="11525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2400">
                <a:solidFill>
                  <a:srgbClr val="FF0000"/>
                </a:solidFill>
              </a:rPr>
              <a:t>正方形</a:t>
            </a:r>
            <a:endParaRPr lang="zh-CN" altLang="en-US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0246" grpId="0" animBg="1"/>
      <p:bldP spid="10247" grpId="0" animBg="1"/>
      <p:bldP spid="10248" grpId="0" animBg="1"/>
      <p:bldP spid="10249" grpId="0" animBg="1"/>
      <p:bldP spid="10250" grpId="0" animBg="1"/>
      <p:bldP spid="10251" grpId="0" animBg="1"/>
      <p:bldP spid="1025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2" descr="00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4437063"/>
            <a:ext cx="2057400" cy="1947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WordArt 3"/>
          <p:cNvSpPr/>
          <p:nvPr/>
        </p:nvSpPr>
        <p:spPr>
          <a:xfrm>
            <a:off x="3203575" y="4724400"/>
            <a:ext cx="3048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48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楷体_GB2312" charset="0"/>
                <a:ea typeface="楷体_GB2312" charset="0"/>
              </a:rPr>
              <a:t>不是四边形不是四边形</a:t>
            </a:r>
            <a:endParaRPr lang="zh-CN" altLang="en-US" sz="48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楷体_GB2312" charset="0"/>
              <a:ea typeface="楷体_GB2312" charset="0"/>
            </a:endParaRPr>
          </a:p>
        </p:txBody>
      </p:sp>
      <p:sp>
        <p:nvSpPr>
          <p:cNvPr id="11268" name="WordArt 4"/>
          <p:cNvSpPr/>
          <p:nvPr/>
        </p:nvSpPr>
        <p:spPr>
          <a:xfrm>
            <a:off x="0" y="260350"/>
            <a:ext cx="9144000" cy="923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720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75000"/>
                    </a:srgbClr>
                  </a:outerShdw>
                </a:effectLst>
                <a:latin typeface="楷体_GB2312" charset="0"/>
                <a:ea typeface="楷体_GB2312" charset="0"/>
              </a:rPr>
              <a:t>下图是一个四边形吗？下图是一个四边形吗？</a:t>
            </a:r>
            <a:endParaRPr lang="zh-CN" altLang="en-US" sz="720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75000"/>
                  </a:srgbClr>
                </a:outerShdw>
              </a:effectLst>
              <a:latin typeface="楷体_GB2312" charset="0"/>
              <a:ea typeface="楷体_GB2312" charset="0"/>
            </a:endParaRPr>
          </a:p>
        </p:txBody>
      </p:sp>
      <p:sp>
        <p:nvSpPr>
          <p:cNvPr id="11269" name="AutoShape 5"/>
          <p:cNvSpPr>
            <a:spLocks noChangeAspect="1"/>
          </p:cNvSpPr>
          <p:nvPr/>
        </p:nvSpPr>
        <p:spPr>
          <a:xfrm>
            <a:off x="2133600" y="1600200"/>
            <a:ext cx="4876800" cy="36576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graphicFrame>
        <p:nvGraphicFramePr>
          <p:cNvPr id="11270" name="Object 6"/>
          <p:cNvGraphicFramePr>
            <a:graphicFrameLocks noChangeAspect="1"/>
          </p:cNvGraphicFramePr>
          <p:nvPr>
            <p:ph idx="1"/>
          </p:nvPr>
        </p:nvGraphicFramePr>
        <p:xfrm>
          <a:off x="2627313" y="1270000"/>
          <a:ext cx="4176712" cy="324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2" imgW="2133600" imgH="2305050" progId="Paint.Picture">
                  <p:embed/>
                </p:oleObj>
              </mc:Choice>
              <mc:Fallback>
                <p:oleObj name="" r:id="rId2" imgW="2133600" imgH="2305050" progId="Paint.Picture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627313" y="1270000"/>
                        <a:ext cx="4176712" cy="3240088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71" name="New pictur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7700" y="12039600"/>
            <a:ext cx="304800" cy="22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 descr="0016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4581525"/>
            <a:ext cx="2057400" cy="1947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WordArt 3"/>
          <p:cNvSpPr/>
          <p:nvPr/>
        </p:nvSpPr>
        <p:spPr>
          <a:xfrm>
            <a:off x="3132138" y="4797425"/>
            <a:ext cx="3048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48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楷体_GB2312" charset="0"/>
                <a:ea typeface="楷体_GB2312" charset="0"/>
              </a:rPr>
              <a:t>不是四边形不是四边形</a:t>
            </a:r>
            <a:endParaRPr lang="zh-CN" altLang="en-US" sz="48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楷体_GB2312" charset="0"/>
              <a:ea typeface="楷体_GB2312" charset="0"/>
            </a:endParaRPr>
          </a:p>
        </p:txBody>
      </p:sp>
      <p:sp>
        <p:nvSpPr>
          <p:cNvPr id="12292" name="WordArt 4"/>
          <p:cNvSpPr/>
          <p:nvPr/>
        </p:nvSpPr>
        <p:spPr>
          <a:xfrm>
            <a:off x="0" y="260350"/>
            <a:ext cx="9144000" cy="923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720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75000"/>
                    </a:srgbClr>
                  </a:outerShdw>
                </a:effectLst>
                <a:latin typeface="楷体_GB2312" charset="0"/>
                <a:ea typeface="楷体_GB2312" charset="0"/>
              </a:rPr>
              <a:t>下图是一个四边形吗？下图是一个四边形吗？</a:t>
            </a:r>
            <a:endParaRPr lang="zh-CN" altLang="en-US" sz="720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75000"/>
                  </a:srgbClr>
                </a:outerShdw>
              </a:effectLst>
              <a:latin typeface="楷体_GB2312" charset="0"/>
              <a:ea typeface="楷体_GB2312" charset="0"/>
            </a:endParaRPr>
          </a:p>
        </p:txBody>
      </p:sp>
      <p:sp>
        <p:nvSpPr>
          <p:cNvPr id="12293" name="Freeform 12"/>
          <p:cNvSpPr/>
          <p:nvPr/>
        </p:nvSpPr>
        <p:spPr>
          <a:xfrm>
            <a:off x="2555875" y="2133600"/>
            <a:ext cx="2808288" cy="514350"/>
          </a:xfr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294" name="Freeform 13"/>
          <p:cNvSpPr/>
          <p:nvPr/>
        </p:nvSpPr>
        <p:spPr>
          <a:xfrm>
            <a:off x="5003800" y="2133600"/>
            <a:ext cx="360363" cy="1871663"/>
          </a:xfr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295" name="Freeform 14"/>
          <p:cNvSpPr/>
          <p:nvPr/>
        </p:nvSpPr>
        <p:spPr>
          <a:xfrm>
            <a:off x="2700338" y="3716338"/>
            <a:ext cx="2663825" cy="288925"/>
          </a:xfr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296" name="Freeform 15"/>
          <p:cNvSpPr/>
          <p:nvPr/>
        </p:nvSpPr>
        <p:spPr>
          <a:xfrm>
            <a:off x="2555875" y="2205038"/>
            <a:ext cx="455613" cy="1800225"/>
          </a:xfr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2" descr="00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4508500"/>
            <a:ext cx="2057400" cy="1947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WordArt 3"/>
          <p:cNvSpPr/>
          <p:nvPr/>
        </p:nvSpPr>
        <p:spPr>
          <a:xfrm>
            <a:off x="0" y="260350"/>
            <a:ext cx="9144000" cy="923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720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75000"/>
                    </a:srgbClr>
                  </a:outerShdw>
                </a:effectLst>
                <a:latin typeface="楷体_GB2312" charset="0"/>
                <a:ea typeface="楷体_GB2312" charset="0"/>
              </a:rPr>
              <a:t>下图是一个四边形吗？下图是一个四边形吗？</a:t>
            </a:r>
            <a:endParaRPr lang="zh-CN" altLang="en-US" sz="720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75000"/>
                  </a:srgbClr>
                </a:outerShdw>
              </a:effectLst>
              <a:latin typeface="楷体_GB2312" charset="0"/>
              <a:ea typeface="楷体_GB2312" charset="0"/>
            </a:endParaRPr>
          </a:p>
        </p:txBody>
      </p:sp>
      <p:sp>
        <p:nvSpPr>
          <p:cNvPr id="13316" name="WordArt 4"/>
          <p:cNvSpPr/>
          <p:nvPr/>
        </p:nvSpPr>
        <p:spPr>
          <a:xfrm>
            <a:off x="2844800" y="4941888"/>
            <a:ext cx="36576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48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楷体_GB2312" charset="0"/>
                <a:ea typeface="楷体_GB2312" charset="0"/>
              </a:rPr>
              <a:t>是一个四边形是一个四边形</a:t>
            </a:r>
            <a:endParaRPr lang="zh-CN" altLang="en-US" sz="48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楷体_GB2312" charset="0"/>
              <a:ea typeface="楷体_GB2312" charset="0"/>
            </a:endParaRPr>
          </a:p>
        </p:txBody>
      </p:sp>
      <p:graphicFrame>
        <p:nvGraphicFramePr>
          <p:cNvPr id="13317" name="Object 5"/>
          <p:cNvGraphicFramePr>
            <a:graphicFrameLocks noChangeAspect="1"/>
          </p:cNvGraphicFramePr>
          <p:nvPr>
            <p:ph idx="1"/>
          </p:nvPr>
        </p:nvGraphicFramePr>
        <p:xfrm>
          <a:off x="2052638" y="1412875"/>
          <a:ext cx="4467225" cy="302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2781300" imgH="1876425" progId="Paint.Picture">
                  <p:embed/>
                </p:oleObj>
              </mc:Choice>
              <mc:Fallback>
                <p:oleObj name="" r:id="rId2" imgW="2781300" imgH="1876425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052638" y="1412875"/>
                        <a:ext cx="4467225" cy="3027363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2" descr="00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4508500"/>
            <a:ext cx="2057400" cy="1947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Text Box 3"/>
          <p:cNvSpPr/>
          <p:nvPr/>
        </p:nvSpPr>
        <p:spPr>
          <a:xfrm>
            <a:off x="180975" y="2781300"/>
            <a:ext cx="9610725" cy="24685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5400"/>
              <a:t>由四条线段围成的</a:t>
            </a:r>
            <a:r>
              <a:rPr lang="zh-CN" altLang="en-US" sz="5400">
                <a:solidFill>
                  <a:srgbClr val="FF0000"/>
                </a:solidFill>
              </a:rPr>
              <a:t>封闭</a:t>
            </a:r>
            <a:endParaRPr lang="zh-CN" altLang="en-US" sz="5400">
              <a:solidFill>
                <a:srgbClr val="FF0000"/>
              </a:solidFill>
            </a:endParaRPr>
          </a:p>
          <a:p>
            <a:pPr algn="ctr"/>
            <a:r>
              <a:rPr lang="zh-CN" altLang="en-US" sz="5400"/>
              <a:t>图形叫四边形。                   </a:t>
            </a:r>
            <a:r>
              <a:rPr lang="zh-CN" altLang="en-US" sz="4800"/>
              <a:t>         </a:t>
            </a:r>
            <a:endParaRPr lang="zh-CN" altLang="en-US" sz="4800"/>
          </a:p>
          <a:p>
            <a:pPr algn="ctr"/>
            <a:endParaRPr lang="zh-CN" altLang="en-US" sz="480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AutoShape 2">
            <a:hlinkClick r:id="" action="ppaction://hlinkshowjump?jump=nextslide"/>
          </p:cNvPr>
          <p:cNvSpPr/>
          <p:nvPr/>
        </p:nvSpPr>
        <p:spPr>
          <a:xfrm>
            <a:off x="8763000" y="6172200"/>
            <a:ext cx="381000" cy="685800"/>
          </a:xfrm>
          <a:prstGeom prst="actionButtonForwardNex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15363" name="Rectangle 3"/>
          <p:cNvSpPr/>
          <p:nvPr/>
        </p:nvSpPr>
        <p:spPr>
          <a:xfrm>
            <a:off x="1979613" y="1484313"/>
            <a:ext cx="1371600" cy="6858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15364" name="Rectangle 4"/>
          <p:cNvSpPr/>
          <p:nvPr/>
        </p:nvSpPr>
        <p:spPr>
          <a:xfrm>
            <a:off x="7164388" y="4076700"/>
            <a:ext cx="914400" cy="914400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15365" name="AutoShape 5"/>
          <p:cNvSpPr/>
          <p:nvPr/>
        </p:nvSpPr>
        <p:spPr>
          <a:xfrm>
            <a:off x="539750" y="3860800"/>
            <a:ext cx="1143000" cy="838200"/>
          </a:xfrm>
          <a:solidFill>
            <a:schemeClr val="bg1"/>
          </a:solidFill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66" name="AutoShape 6"/>
          <p:cNvSpPr/>
          <p:nvPr/>
        </p:nvSpPr>
        <p:spPr>
          <a:xfrm>
            <a:off x="323850" y="2781300"/>
            <a:ext cx="1524000" cy="609600"/>
          </a:xfrm>
          <a:prstGeom prst="parallelogram">
            <a:avLst>
              <a:gd name="adj" fmla="val 62500"/>
            </a:avLst>
          </a:prstGeom>
          <a:solidFill>
            <a:schemeClr val="bg1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15367" name="未知"/>
          <p:cNvSpPr/>
          <p:nvPr/>
        </p:nvSpPr>
        <p:spPr>
          <a:xfrm>
            <a:off x="3779838" y="4005263"/>
            <a:ext cx="1447800" cy="609600"/>
          </a:xfrm>
          <a:solidFill>
            <a:schemeClr val="bg1"/>
          </a:solidFill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68" name="AutoShape 8"/>
          <p:cNvSpPr/>
          <p:nvPr/>
        </p:nvSpPr>
        <p:spPr>
          <a:xfrm>
            <a:off x="5219700" y="4221163"/>
            <a:ext cx="1524000" cy="533400"/>
          </a:xfrm>
          <a:prstGeom prst="plus">
            <a:avLst>
              <a:gd name="adj" fmla="val 25000"/>
            </a:avLst>
          </a:prstGeom>
          <a:solidFill>
            <a:srgbClr val="FFFFFF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15369" name="AutoShape 9"/>
          <p:cNvSpPr/>
          <p:nvPr/>
        </p:nvSpPr>
        <p:spPr>
          <a:xfrm>
            <a:off x="2124075" y="4005263"/>
            <a:ext cx="1371600" cy="6096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15370" name="Oval 10"/>
          <p:cNvSpPr/>
          <p:nvPr/>
        </p:nvSpPr>
        <p:spPr>
          <a:xfrm>
            <a:off x="6156325" y="1484313"/>
            <a:ext cx="990600" cy="9144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15371" name="AutoShape 11"/>
          <p:cNvSpPr/>
          <p:nvPr/>
        </p:nvSpPr>
        <p:spPr>
          <a:xfrm>
            <a:off x="3851275" y="2636838"/>
            <a:ext cx="1223963" cy="720725"/>
          </a:xfrm>
          <a:prstGeom prst="flowChartDelay">
            <a:avLst/>
          </a:prstGeom>
          <a:solidFill>
            <a:srgbClr val="FFFFFF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15372" name="AutoShape 12"/>
          <p:cNvSpPr/>
          <p:nvPr/>
        </p:nvSpPr>
        <p:spPr>
          <a:xfrm>
            <a:off x="3708400" y="1557338"/>
            <a:ext cx="1828800" cy="685800"/>
          </a:xfrm>
          <a:prstGeom prst="rtTriangle">
            <a:avLst/>
          </a:prstGeom>
          <a:solidFill>
            <a:srgbClr val="FFFFFF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15373" name="AutoShape 13">
            <a:hlinkClick r:id="rId1" action="ppaction://hlinksldjump"/>
          </p:cNvPr>
          <p:cNvSpPr/>
          <p:nvPr/>
        </p:nvSpPr>
        <p:spPr>
          <a:xfrm>
            <a:off x="395288" y="1341438"/>
            <a:ext cx="1295400" cy="914400"/>
          </a:xfrm>
          <a:prstGeom prst="pentagon">
            <a:avLst/>
          </a:prstGeom>
          <a:solidFill>
            <a:srgbClr val="FFFFFF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1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15374" name="AutoShape 14"/>
          <p:cNvSpPr/>
          <p:nvPr/>
        </p:nvSpPr>
        <p:spPr>
          <a:xfrm>
            <a:off x="6732588" y="2636838"/>
            <a:ext cx="1066800" cy="914400"/>
          </a:xfrm>
          <a:prstGeom prst="cube">
            <a:avLst>
              <a:gd name="adj" fmla="val 25000"/>
            </a:avLst>
          </a:prstGeom>
          <a:solidFill>
            <a:srgbClr val="FFFFFF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15375" name="Oval 15"/>
          <p:cNvSpPr/>
          <p:nvPr/>
        </p:nvSpPr>
        <p:spPr>
          <a:xfrm>
            <a:off x="827088" y="1628775"/>
            <a:ext cx="457200" cy="4572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latin typeface="Times New Roman" panose="02020603050405020304" pitchFamily="18" charset="0"/>
              </a:rPr>
              <a:t>1</a:t>
            </a:r>
            <a:endParaRPr lang="en-US" altLang="zh-CN" b="1">
              <a:latin typeface="Times New Roman" panose="02020603050405020304" pitchFamily="18" charset="0"/>
            </a:endParaRPr>
          </a:p>
        </p:txBody>
      </p:sp>
      <p:sp>
        <p:nvSpPr>
          <p:cNvPr id="15376" name="Oval 16"/>
          <p:cNvSpPr/>
          <p:nvPr/>
        </p:nvSpPr>
        <p:spPr>
          <a:xfrm>
            <a:off x="2484438" y="1628775"/>
            <a:ext cx="457200" cy="4572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latin typeface="Times New Roman" panose="02020603050405020304" pitchFamily="18" charset="0"/>
              </a:rPr>
              <a:t>2</a:t>
            </a:r>
            <a:endParaRPr lang="en-US" altLang="zh-CN" b="1">
              <a:latin typeface="Times New Roman" panose="02020603050405020304" pitchFamily="18" charset="0"/>
            </a:endParaRPr>
          </a:p>
        </p:txBody>
      </p:sp>
      <p:sp>
        <p:nvSpPr>
          <p:cNvPr id="15377" name="Oval 17"/>
          <p:cNvSpPr/>
          <p:nvPr/>
        </p:nvSpPr>
        <p:spPr>
          <a:xfrm>
            <a:off x="3924300" y="1773238"/>
            <a:ext cx="457200" cy="4572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latin typeface="Times New Roman" panose="02020603050405020304" pitchFamily="18" charset="0"/>
              </a:rPr>
              <a:t>3</a:t>
            </a:r>
            <a:endParaRPr lang="en-US" altLang="zh-CN" b="1">
              <a:latin typeface="Times New Roman" panose="02020603050405020304" pitchFamily="18" charset="0"/>
            </a:endParaRPr>
          </a:p>
        </p:txBody>
      </p:sp>
      <p:sp>
        <p:nvSpPr>
          <p:cNvPr id="15378" name="Oval 18"/>
          <p:cNvSpPr/>
          <p:nvPr/>
        </p:nvSpPr>
        <p:spPr>
          <a:xfrm>
            <a:off x="6443663" y="1628775"/>
            <a:ext cx="457200" cy="4572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latin typeface="Times New Roman" panose="02020603050405020304" pitchFamily="18" charset="0"/>
              </a:rPr>
              <a:t>4</a:t>
            </a:r>
            <a:endParaRPr lang="en-US" altLang="zh-CN" b="1">
              <a:latin typeface="Times New Roman" panose="02020603050405020304" pitchFamily="18" charset="0"/>
            </a:endParaRPr>
          </a:p>
        </p:txBody>
      </p:sp>
      <p:sp>
        <p:nvSpPr>
          <p:cNvPr id="15379" name="Oval 19"/>
          <p:cNvSpPr/>
          <p:nvPr/>
        </p:nvSpPr>
        <p:spPr>
          <a:xfrm>
            <a:off x="4067175" y="4076700"/>
            <a:ext cx="457200" cy="4572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latin typeface="Times New Roman" panose="02020603050405020304" pitchFamily="18" charset="0"/>
              </a:rPr>
              <a:t>12</a:t>
            </a:r>
            <a:endParaRPr lang="en-US" altLang="zh-CN" b="1">
              <a:latin typeface="Times New Roman" panose="02020603050405020304" pitchFamily="18" charset="0"/>
            </a:endParaRPr>
          </a:p>
        </p:txBody>
      </p:sp>
      <p:sp>
        <p:nvSpPr>
          <p:cNvPr id="15380" name="Oval 20"/>
          <p:cNvSpPr/>
          <p:nvPr/>
        </p:nvSpPr>
        <p:spPr>
          <a:xfrm>
            <a:off x="2627313" y="4076700"/>
            <a:ext cx="442912" cy="4318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latin typeface="Times New Roman" panose="02020603050405020304" pitchFamily="18" charset="0"/>
              </a:rPr>
              <a:t>11</a:t>
            </a:r>
            <a:endParaRPr lang="en-US" altLang="zh-CN" b="1">
              <a:latin typeface="Times New Roman" panose="02020603050405020304" pitchFamily="18" charset="0"/>
            </a:endParaRPr>
          </a:p>
        </p:txBody>
      </p:sp>
      <p:sp>
        <p:nvSpPr>
          <p:cNvPr id="15381" name="Oval 21"/>
          <p:cNvSpPr/>
          <p:nvPr/>
        </p:nvSpPr>
        <p:spPr>
          <a:xfrm>
            <a:off x="900113" y="4005263"/>
            <a:ext cx="457200" cy="4572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latin typeface="Times New Roman" panose="02020603050405020304" pitchFamily="18" charset="0"/>
              </a:rPr>
              <a:t>10</a:t>
            </a:r>
            <a:endParaRPr lang="en-US" altLang="zh-CN" b="1">
              <a:latin typeface="Times New Roman" panose="02020603050405020304" pitchFamily="18" charset="0"/>
            </a:endParaRPr>
          </a:p>
        </p:txBody>
      </p:sp>
      <p:sp>
        <p:nvSpPr>
          <p:cNvPr id="15382" name="Oval 22"/>
          <p:cNvSpPr/>
          <p:nvPr/>
        </p:nvSpPr>
        <p:spPr>
          <a:xfrm>
            <a:off x="6877050" y="2924175"/>
            <a:ext cx="457200" cy="4572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latin typeface="Times New Roman" panose="02020603050405020304" pitchFamily="18" charset="0"/>
              </a:rPr>
              <a:t>9</a:t>
            </a:r>
            <a:endParaRPr lang="en-US" altLang="zh-CN" b="1">
              <a:latin typeface="Times New Roman" panose="02020603050405020304" pitchFamily="18" charset="0"/>
            </a:endParaRPr>
          </a:p>
        </p:txBody>
      </p:sp>
      <p:sp>
        <p:nvSpPr>
          <p:cNvPr id="15383" name="Oval 24"/>
          <p:cNvSpPr/>
          <p:nvPr/>
        </p:nvSpPr>
        <p:spPr>
          <a:xfrm>
            <a:off x="4140200" y="2781300"/>
            <a:ext cx="457200" cy="4572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latin typeface="Times New Roman" panose="02020603050405020304" pitchFamily="18" charset="0"/>
              </a:rPr>
              <a:t>7</a:t>
            </a:r>
            <a:endParaRPr lang="en-US" altLang="zh-CN" b="1">
              <a:latin typeface="Times New Roman" panose="02020603050405020304" pitchFamily="18" charset="0"/>
            </a:endParaRPr>
          </a:p>
        </p:txBody>
      </p:sp>
      <p:sp>
        <p:nvSpPr>
          <p:cNvPr id="15384" name="Oval 25"/>
          <p:cNvSpPr/>
          <p:nvPr/>
        </p:nvSpPr>
        <p:spPr>
          <a:xfrm>
            <a:off x="7380288" y="4292600"/>
            <a:ext cx="457200" cy="4572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latin typeface="Times New Roman" panose="02020603050405020304" pitchFamily="18" charset="0"/>
              </a:rPr>
              <a:t>14</a:t>
            </a:r>
            <a:endParaRPr lang="en-US" altLang="zh-CN" b="1">
              <a:latin typeface="Times New Roman" panose="02020603050405020304" pitchFamily="18" charset="0"/>
            </a:endParaRPr>
          </a:p>
        </p:txBody>
      </p:sp>
      <p:sp>
        <p:nvSpPr>
          <p:cNvPr id="15385" name="Oval 26"/>
          <p:cNvSpPr/>
          <p:nvPr/>
        </p:nvSpPr>
        <p:spPr>
          <a:xfrm>
            <a:off x="5724525" y="4292600"/>
            <a:ext cx="457200" cy="4572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latin typeface="Times New Roman" panose="02020603050405020304" pitchFamily="18" charset="0"/>
              </a:rPr>
              <a:t>13</a:t>
            </a:r>
            <a:endParaRPr lang="en-US" altLang="zh-CN" b="1">
              <a:latin typeface="Times New Roman" panose="02020603050405020304" pitchFamily="18" charset="0"/>
            </a:endParaRPr>
          </a:p>
        </p:txBody>
      </p:sp>
      <p:sp>
        <p:nvSpPr>
          <p:cNvPr id="15386" name="AutoShape 27"/>
          <p:cNvSpPr/>
          <p:nvPr/>
        </p:nvSpPr>
        <p:spPr>
          <a:xfrm>
            <a:off x="1979613" y="2636838"/>
            <a:ext cx="1676400" cy="762000"/>
          </a:xfrm>
          <a:prstGeom prst="flowChartDecision">
            <a:avLst/>
          </a:prstGeom>
          <a:solidFill>
            <a:schemeClr val="bg1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15387" name="Oval 28"/>
          <p:cNvSpPr/>
          <p:nvPr/>
        </p:nvSpPr>
        <p:spPr>
          <a:xfrm>
            <a:off x="900113" y="2852738"/>
            <a:ext cx="457200" cy="4572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latin typeface="Times New Roman" panose="02020603050405020304" pitchFamily="18" charset="0"/>
              </a:rPr>
              <a:t>5</a:t>
            </a:r>
            <a:endParaRPr lang="en-US" altLang="zh-CN" b="1">
              <a:latin typeface="Times New Roman" panose="02020603050405020304" pitchFamily="18" charset="0"/>
            </a:endParaRPr>
          </a:p>
        </p:txBody>
      </p:sp>
      <p:sp>
        <p:nvSpPr>
          <p:cNvPr id="15388" name="未知"/>
          <p:cNvSpPr/>
          <p:nvPr/>
        </p:nvSpPr>
        <p:spPr>
          <a:xfrm>
            <a:off x="5292725" y="2636838"/>
            <a:ext cx="914400" cy="990600"/>
          </a:xfrm>
          <a:solidFill>
            <a:schemeClr val="bg1"/>
          </a:solidFill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89" name="Oval 23"/>
          <p:cNvSpPr/>
          <p:nvPr/>
        </p:nvSpPr>
        <p:spPr>
          <a:xfrm>
            <a:off x="5580063" y="2924175"/>
            <a:ext cx="457200" cy="4572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latin typeface="Times New Roman" panose="02020603050405020304" pitchFamily="18" charset="0"/>
              </a:rPr>
              <a:t>8</a:t>
            </a:r>
            <a:endParaRPr lang="en-US" altLang="zh-CN" b="1">
              <a:latin typeface="Times New Roman" panose="02020603050405020304" pitchFamily="18" charset="0"/>
            </a:endParaRPr>
          </a:p>
        </p:txBody>
      </p:sp>
      <p:sp>
        <p:nvSpPr>
          <p:cNvPr id="15390" name="Oval 30"/>
          <p:cNvSpPr/>
          <p:nvPr/>
        </p:nvSpPr>
        <p:spPr>
          <a:xfrm>
            <a:off x="2555875" y="2781300"/>
            <a:ext cx="457200" cy="4572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b="1">
                <a:latin typeface="Times New Roman" panose="02020603050405020304" pitchFamily="18" charset="0"/>
              </a:rPr>
              <a:t>6</a:t>
            </a:r>
            <a:endParaRPr lang="en-US" altLang="zh-CN" b="1">
              <a:latin typeface="Times New Roman" panose="02020603050405020304" pitchFamily="18" charset="0"/>
            </a:endParaRPr>
          </a:p>
        </p:txBody>
      </p:sp>
      <p:sp>
        <p:nvSpPr>
          <p:cNvPr id="15391" name="Text Box 31"/>
          <p:cNvSpPr/>
          <p:nvPr/>
        </p:nvSpPr>
        <p:spPr>
          <a:xfrm>
            <a:off x="900113" y="381000"/>
            <a:ext cx="1841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b="1">
              <a:solidFill>
                <a:srgbClr val="3333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92" name="Rectangle 32"/>
          <p:cNvSpPr/>
          <p:nvPr/>
        </p:nvSpPr>
        <p:spPr>
          <a:xfrm>
            <a:off x="1979613" y="1484313"/>
            <a:ext cx="1441450" cy="720725"/>
          </a:xfrm>
          <a:prstGeom prst="rect">
            <a:avLst/>
          </a:prstGeo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16417" name="AutoShape 33"/>
          <p:cNvSpPr/>
          <p:nvPr/>
        </p:nvSpPr>
        <p:spPr>
          <a:xfrm>
            <a:off x="1979613" y="2636838"/>
            <a:ext cx="1747838" cy="790575"/>
          </a:xfrm>
          <a:prstGeom prst="flowChartDecision">
            <a:avLst/>
          </a:prstGeom>
          <a:solidFill>
            <a:srgbClr val="FF3300"/>
          </a:solidFill>
          <a:ln>
            <a:solidFill>
              <a:srgbClr val="FF3300"/>
            </a:solidFill>
            <a:miter lim="800000"/>
          </a:ln>
        </p:spPr>
        <p:txBody>
          <a:bodyPr wrap="none" anchor="ctr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15394" name="未知"/>
          <p:cNvSpPr/>
          <p:nvPr/>
        </p:nvSpPr>
        <p:spPr>
          <a:xfrm>
            <a:off x="5292725" y="2565400"/>
            <a:ext cx="1008063" cy="1079500"/>
          </a:xfr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95" name="AutoShape 35"/>
          <p:cNvSpPr/>
          <p:nvPr/>
        </p:nvSpPr>
        <p:spPr>
          <a:xfrm>
            <a:off x="539750" y="3860800"/>
            <a:ext cx="1223963" cy="863600"/>
          </a:xfr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96" name="AutoShape 36"/>
          <p:cNvSpPr/>
          <p:nvPr/>
        </p:nvSpPr>
        <p:spPr>
          <a:xfrm>
            <a:off x="323850" y="2781300"/>
            <a:ext cx="1595438" cy="609600"/>
          </a:xfrm>
          <a:prstGeom prst="parallelogram">
            <a:avLst>
              <a:gd name="adj" fmla="val 65429"/>
            </a:avLst>
          </a:prstGeo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15397" name="未知"/>
          <p:cNvSpPr/>
          <p:nvPr/>
        </p:nvSpPr>
        <p:spPr>
          <a:xfrm>
            <a:off x="3779838" y="4005263"/>
            <a:ext cx="1447800" cy="609600"/>
          </a:xfr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98" name="Rectangle 38"/>
          <p:cNvSpPr/>
          <p:nvPr/>
        </p:nvSpPr>
        <p:spPr>
          <a:xfrm>
            <a:off x="7164388" y="4076700"/>
            <a:ext cx="914400" cy="935038"/>
          </a:xfrm>
          <a:prstGeom prst="rect">
            <a:avLst/>
          </a:prstGeo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15399" name="WordArt 40"/>
          <p:cNvSpPr>
            <a:spLocks noTextEdit="1"/>
          </p:cNvSpPr>
          <p:nvPr/>
        </p:nvSpPr>
        <p:spPr>
          <a:xfrm>
            <a:off x="1619250" y="333375"/>
            <a:ext cx="460851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把下面的四边形圈出来把下面的四边形圈出来</a:t>
            </a:r>
            <a:endParaRPr lang="zh-CN" altLang="en-US" sz="360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5400" name="Picture 2" descr="00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50" y="44450"/>
            <a:ext cx="1296988" cy="12271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 fill="hold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 fill="hold"/>
                                        <p:tgtEl>
                                          <p:spTgt spid="16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 fill="hold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 fill="hold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 fill="hold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 fill="hold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92" grpId="0" animBg="1"/>
      <p:bldP spid="16417" grpId="0" animBg="1"/>
      <p:bldP spid="15396" grpId="0" animBg="1"/>
      <p:bldP spid="1539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AutoShape 2">
            <a:hlinkClick r:id="" action="ppaction://hlinkshowjump?jump=nextslide"/>
          </p:cNvPr>
          <p:cNvSpPr/>
          <p:nvPr/>
        </p:nvSpPr>
        <p:spPr>
          <a:xfrm>
            <a:off x="8763000" y="6172200"/>
            <a:ext cx="381000" cy="685800"/>
          </a:xfrm>
          <a:prstGeom prst="actionButtonForwardNext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16387" name="Rectangle 3"/>
          <p:cNvSpPr/>
          <p:nvPr/>
        </p:nvSpPr>
        <p:spPr>
          <a:xfrm>
            <a:off x="1979613" y="1557338"/>
            <a:ext cx="1371600" cy="685800"/>
          </a:xfrm>
          <a:prstGeom prst="rect">
            <a:avLst/>
          </a:prstGeo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16388" name="Rectangle 4"/>
          <p:cNvSpPr/>
          <p:nvPr/>
        </p:nvSpPr>
        <p:spPr>
          <a:xfrm>
            <a:off x="7164388" y="4076700"/>
            <a:ext cx="914400" cy="914400"/>
          </a:xfrm>
          <a:prstGeom prst="rect">
            <a:avLst/>
          </a:prstGeo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16389" name="AutoShape 5"/>
          <p:cNvSpPr/>
          <p:nvPr/>
        </p:nvSpPr>
        <p:spPr>
          <a:xfrm>
            <a:off x="611188" y="3860800"/>
            <a:ext cx="1143000" cy="838200"/>
          </a:xfr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6390" name="AutoShape 6"/>
          <p:cNvSpPr/>
          <p:nvPr/>
        </p:nvSpPr>
        <p:spPr>
          <a:xfrm>
            <a:off x="323850" y="2781300"/>
            <a:ext cx="1524000" cy="609600"/>
          </a:xfrm>
          <a:prstGeom prst="parallelogram">
            <a:avLst>
              <a:gd name="adj" fmla="val 62500"/>
            </a:avLst>
          </a:prstGeo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16391" name="未知"/>
          <p:cNvSpPr/>
          <p:nvPr/>
        </p:nvSpPr>
        <p:spPr>
          <a:xfrm>
            <a:off x="3708400" y="4005263"/>
            <a:ext cx="1447800" cy="609600"/>
          </a:xfr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6392" name="AutoShape 13"/>
          <p:cNvSpPr/>
          <p:nvPr/>
        </p:nvSpPr>
        <p:spPr>
          <a:xfrm>
            <a:off x="2051050" y="2708275"/>
            <a:ext cx="1676400" cy="762000"/>
          </a:xfrm>
          <a:prstGeom prst="flowChartDecision">
            <a:avLst/>
          </a:prstGeo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>
              <a:latin typeface="Times New Roman" panose="02020603050405020304" pitchFamily="18" charset="0"/>
            </a:endParaRPr>
          </a:p>
        </p:txBody>
      </p:sp>
      <p:sp>
        <p:nvSpPr>
          <p:cNvPr id="16393" name="未知"/>
          <p:cNvSpPr/>
          <p:nvPr/>
        </p:nvSpPr>
        <p:spPr>
          <a:xfrm>
            <a:off x="5219700" y="2565400"/>
            <a:ext cx="914400" cy="990600"/>
          </a:xfr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6394" name="Text Box 17"/>
          <p:cNvSpPr/>
          <p:nvPr/>
        </p:nvSpPr>
        <p:spPr>
          <a:xfrm>
            <a:off x="396875" y="333375"/>
            <a:ext cx="6354763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5400" b="1">
                <a:solidFill>
                  <a:srgbClr val="CC00FF"/>
                </a:solidFill>
              </a:rPr>
              <a:t>四边形有什么特点？</a:t>
            </a:r>
            <a:endParaRPr lang="zh-CN" altLang="en-US" sz="5400" b="1">
              <a:solidFill>
                <a:srgbClr val="CC00FF"/>
              </a:solidFill>
            </a:endParaRPr>
          </a:p>
        </p:txBody>
      </p:sp>
    </p:spTree>
  </p:cSld>
  <p:clrMapOvr>
    <a:masterClrMapping/>
  </p:clrMapOvr>
  <p:transition spd="med"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Text Box 2"/>
          <p:cNvSpPr/>
          <p:nvPr/>
        </p:nvSpPr>
        <p:spPr>
          <a:xfrm>
            <a:off x="1044575" y="3717925"/>
            <a:ext cx="3533775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4400">
                <a:solidFill>
                  <a:srgbClr val="6600FF"/>
                </a:solidFill>
              </a:rPr>
              <a:t>是</a:t>
            </a:r>
            <a:r>
              <a:rPr lang="zh-CN" altLang="en-US" sz="4400">
                <a:solidFill>
                  <a:srgbClr val="CC00FF"/>
                </a:solidFill>
              </a:rPr>
              <a:t>封闭</a:t>
            </a:r>
            <a:r>
              <a:rPr lang="zh-CN" altLang="en-US" sz="4400">
                <a:solidFill>
                  <a:srgbClr val="6600FF"/>
                </a:solidFill>
              </a:rPr>
              <a:t>图形。</a:t>
            </a:r>
            <a:endParaRPr lang="zh-CN" altLang="en-US" sz="4400">
              <a:solidFill>
                <a:srgbClr val="6600FF"/>
              </a:solidFill>
            </a:endParaRPr>
          </a:p>
        </p:txBody>
      </p:sp>
      <p:sp>
        <p:nvSpPr>
          <p:cNvPr id="17411" name="Text Box 3"/>
          <p:cNvSpPr/>
          <p:nvPr/>
        </p:nvSpPr>
        <p:spPr>
          <a:xfrm>
            <a:off x="0" y="692150"/>
            <a:ext cx="6049963" cy="1098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6600" b="1" i="1">
                <a:solidFill>
                  <a:srgbClr val="FF0000"/>
                </a:solidFill>
              </a:rPr>
              <a:t>四边形的特点：</a:t>
            </a:r>
            <a:endParaRPr lang="zh-CN" altLang="en-US" sz="6600" b="1" i="1">
              <a:solidFill>
                <a:srgbClr val="FF0000"/>
              </a:solidFill>
            </a:endParaRPr>
          </a:p>
        </p:txBody>
      </p:sp>
      <p:sp>
        <p:nvSpPr>
          <p:cNvPr id="17412" name="Text Box 4"/>
          <p:cNvSpPr/>
          <p:nvPr/>
        </p:nvSpPr>
        <p:spPr>
          <a:xfrm>
            <a:off x="1044575" y="2492375"/>
            <a:ext cx="6886575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zh-CN" altLang="en-US" sz="4400" b="1">
                <a:solidFill>
                  <a:srgbClr val="6600FF"/>
                </a:solidFill>
              </a:rPr>
              <a:t>有四条</a:t>
            </a:r>
            <a:r>
              <a:rPr lang="zh-CN" altLang="en-US" sz="4400" b="1">
                <a:solidFill>
                  <a:srgbClr val="CC00FF"/>
                </a:solidFill>
              </a:rPr>
              <a:t>直的</a:t>
            </a:r>
            <a:r>
              <a:rPr lang="zh-CN" altLang="en-US" sz="4400" b="1">
                <a:solidFill>
                  <a:srgbClr val="6600FF"/>
                </a:solidFill>
              </a:rPr>
              <a:t>边，有四个</a:t>
            </a:r>
            <a:r>
              <a:rPr lang="zh-CN" altLang="en-US" sz="4400" b="1">
                <a:solidFill>
                  <a:srgbClr val="CC00FF"/>
                </a:solidFill>
              </a:rPr>
              <a:t>角</a:t>
            </a:r>
            <a:r>
              <a:rPr lang="zh-CN" altLang="en-US" sz="4400" b="1">
                <a:solidFill>
                  <a:srgbClr val="6600FF"/>
                </a:solidFill>
              </a:rPr>
              <a:t>，</a:t>
            </a:r>
            <a:endParaRPr lang="zh-CN" altLang="en-US" sz="4400" b="1">
              <a:solidFill>
                <a:srgbClr val="66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2" grpId="0" animBg="1"/>
    </p:bldLst>
  </p:timing>
</p:sld>
</file>

<file path=ppt/theme/theme1.xml><?xml version="1.0" encoding="utf-8"?>
<a:theme xmlns:a="http://schemas.openxmlformats.org/drawingml/2006/main" name="神秘曲线">
  <a:themeElements>
    <a:clrScheme name="神秘曲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神秘曲线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神秘曲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神秘曲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神秘曲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神秘曲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神秘曲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神秘曲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神秘曲线">
  <a:themeElements>
    <a:clrScheme name="1_神秘曲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神秘曲线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神秘曲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神秘曲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神秘曲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神秘曲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神秘曲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神秘曲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神秘曲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神秘曲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神秘曲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神秘曲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神秘曲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神秘曲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神秘曲线_2">
  <a:themeElements>
    <a:clrScheme name="神秘曲线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神秘曲线_2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神秘曲线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神秘曲线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神秘曲线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神秘曲线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神秘曲线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神秘曲线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神秘曲线_3">
  <a:themeElements>
    <a:clrScheme name="神秘曲线_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神秘曲线_3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神秘曲线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神秘曲线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神秘曲线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神秘曲线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神秘曲线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神秘曲线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宋体"/>
        <a:cs typeface="Arial"/>
      </a:majorFont>
      <a:minorFont>
        <a:latin typeface="Comic Sans MS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神秘曲线_4">
  <a:themeElements>
    <a:clrScheme name="神秘曲线_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神秘曲线_4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神秘曲线_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神秘曲线_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神秘曲线_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神秘曲线_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神秘曲线_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神秘曲线_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_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_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_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_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_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神秘曲线_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864</Words>
  <Application>WPS 演示</Application>
  <PresentationFormat/>
  <Paragraphs>207</Paragraphs>
  <Slides>19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7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45" baseType="lpstr">
      <vt:lpstr>Arial</vt:lpstr>
      <vt:lpstr>宋体</vt:lpstr>
      <vt:lpstr>Wingdings</vt:lpstr>
      <vt:lpstr>Times New Roman</vt:lpstr>
      <vt:lpstr>Comic Sans MS</vt:lpstr>
      <vt:lpstr>楷体_GB2312</vt:lpstr>
      <vt:lpstr>新宋体</vt:lpstr>
      <vt:lpstr>楷体</vt:lpstr>
      <vt:lpstr>华文行楷</vt:lpstr>
      <vt:lpstr>华文新魏</vt:lpstr>
      <vt:lpstr>华文隶书</vt:lpstr>
      <vt:lpstr>Calibri Light</vt:lpstr>
      <vt:lpstr>Arial</vt:lpstr>
      <vt:lpstr>Wingdings</vt:lpstr>
      <vt:lpstr>楷体_GB2312</vt:lpstr>
      <vt:lpstr>微软雅黑</vt:lpstr>
      <vt:lpstr>Arial Unicode MS</vt:lpstr>
      <vt:lpstr>神秘曲线</vt:lpstr>
      <vt:lpstr>1_神秘曲线</vt:lpstr>
      <vt:lpstr>神秘曲线_2</vt:lpstr>
      <vt:lpstr>神秘曲线_3</vt:lpstr>
      <vt:lpstr>默认设计模板</vt:lpstr>
      <vt:lpstr>Crayons</vt:lpstr>
      <vt:lpstr>神秘曲线_4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2021-06-18T14:27:48Z</cp:lastPrinted>
  <dcterms:created xsi:type="dcterms:W3CDTF">2021-06-18T14:27:48Z</dcterms:created>
  <dcterms:modified xsi:type="dcterms:W3CDTF">2021-11-09T11:40:13Z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E623AD9FCCBA40998046EA2A149D8497</vt:lpwstr>
  </property>
  <property fmtid="{D5CDD505-2E9C-101B-9397-08002B2CF9AE}" pid="7" name="KSOProductBuildVer">
    <vt:lpwstr>2052-11.1.0.11045</vt:lpwstr>
  </property>
</Properties>
</file>